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1" r:id="rId3"/>
    <p:sldId id="295" r:id="rId4"/>
    <p:sldId id="302" r:id="rId5"/>
    <p:sldId id="299" r:id="rId6"/>
    <p:sldId id="303" r:id="rId7"/>
    <p:sldId id="297" r:id="rId8"/>
    <p:sldId id="298" r:id="rId9"/>
    <p:sldId id="296" r:id="rId10"/>
    <p:sldId id="301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68"/>
    <a:srgbClr val="000099"/>
    <a:srgbClr val="008E40"/>
    <a:srgbClr val="FB5B00"/>
    <a:srgbClr val="000066"/>
    <a:srgbClr val="8585D4"/>
    <a:srgbClr val="000044"/>
    <a:srgbClr val="FF9900"/>
    <a:srgbClr val="FF5B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68276" autoAdjust="0"/>
  </p:normalViewPr>
  <p:slideViewPr>
    <p:cSldViewPr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8;&#1085;&#1092;&#1086;&#1088;&#1084;&#1073;&#1102;&#1088;&#1086;%20&#1056;&#1055;&#1057;\&#1055;&#1086;&#1083;&#1077;&#1079;&#1085;&#1099;&#1077;%20&#1087;&#1088;&#1077;&#1079;&#1077;&#1085;&#1090;&#1072;&#1094;&#1080;&#1080;\16.04.14%20&#1060;&#1072;&#1088;&#1084;&#1086;&#1073;&#1086;&#1079;\&#1087;&#1086;&#1076;&#1075;&#1086;&#1090;&#1086;&#1074;&#1082;&#1072;_&#1092;&#1072;&#1088;&#1084;&#1086;&#1073;&#1086;&#1079;_16.0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8;&#1085;&#1092;&#1086;&#1088;&#1084;&#1073;&#1102;&#1088;&#1086;%20&#1056;&#1055;&#1057;\&#1055;&#1086;&#1083;&#1077;&#1079;&#1085;&#1099;&#1077;%20&#1087;&#1088;&#1077;&#1079;&#1077;&#1085;&#1090;&#1072;&#1094;&#1080;&#1080;\16.04.14%20&#1060;&#1072;&#1088;&#1084;&#1086;&#1073;&#1086;&#1079;\&#1087;&#1086;&#1076;&#1075;&#1086;&#1090;&#1086;&#1074;&#1082;&#1072;_&#1092;&#1072;&#1088;&#1084;&#1086;&#1073;&#1086;&#1079;_16.0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wnloads\&#1058;&#1072;&#1073;&#1083;&#1080;&#1094;&#1099;%20-%20&#1056;&#1077;&#1081;&#1090;&#1080;&#1085;&#1075;%20&#1040;&#1057;%202013&#1075;%20RNC%20Pharm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1\Downloads\&#1087;&#1086;&#1076;&#1075;&#1086;&#1090;&#1086;&#1074;&#1082;&#1072;_&#1092;&#1072;&#1088;&#1084;&#1086;&#1073;&#1086;&#1079;_16.0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wnloads\&#1058;&#1072;&#1073;&#1083;&#1080;&#1094;&#1099;%20-%20&#1056;&#1077;&#1081;&#1090;&#1080;&#1085;&#1075;%20&#1040;&#1057;%202013&#1075;%20RNC%20Pharm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8;&#1085;&#1092;&#1086;&#1088;&#1084;&#1073;&#1102;&#1088;&#1086;%20&#1056;&#1055;&#1057;\&#1055;&#1086;&#1083;&#1077;&#1079;&#1085;&#1099;&#1077;%20&#1087;&#1088;&#1077;&#1079;&#1077;&#1085;&#1090;&#1072;&#1094;&#1080;&#1080;\16.04.14%20&#1060;&#1072;&#1088;&#1084;&#1086;&#1073;&#1086;&#1079;\&#1087;&#1086;&#1076;&#1075;&#1086;&#1090;&#1086;&#1074;&#1082;&#1072;_&#1092;&#1072;&#1088;&#1084;&#1086;&#1073;&#1086;&#1079;_16.0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8;&#1085;&#1092;&#1086;&#1088;&#1084;&#1073;&#1102;&#1088;&#1086;%20&#1056;&#1055;&#1057;\&#1055;&#1086;&#1083;&#1077;&#1079;&#1085;&#1099;&#1077;%20&#1087;&#1088;&#1077;&#1079;&#1077;&#1085;&#1090;&#1072;&#1094;&#1080;&#1080;\16.04.14%20&#1060;&#1072;&#1088;&#1084;&#1086;&#1073;&#1086;&#1079;\&#1087;&#1086;&#1076;&#1075;&#1086;&#1090;&#1086;&#1074;&#1082;&#1072;_&#1092;&#1072;&#1088;&#1084;&#1086;&#1073;&#1086;&#1079;_16.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rgbClr val="002060"/>
                </a:solidFill>
              </a:rPr>
              <a:t>Рубли, млрд.</a:t>
            </a:r>
            <a:endParaRPr lang="ru-RU" sz="2000" b="1" dirty="0">
              <a:solidFill>
                <a:srgbClr val="00206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1148891383719546E-2"/>
          <c:y val="0.1693045152815878"/>
          <c:w val="0.87143283028342267"/>
          <c:h val="0.68449111300930177"/>
        </c:manualLayout>
      </c:layout>
      <c:barChart>
        <c:barDir val="col"/>
        <c:grouping val="clustered"/>
        <c:ser>
          <c:idx val="0"/>
          <c:order val="0"/>
          <c:tx>
            <c:strRef>
              <c:f>'розница рф'!$J$2</c:f>
              <c:strCache>
                <c:ptCount val="1"/>
                <c:pt idx="0">
                  <c:v>IMS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'розница рф'!$I$3:$I$6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'розница рф'!$J$3:$J$6</c:f>
              <c:numCache>
                <c:formatCode>#,##0</c:formatCode>
                <c:ptCount val="4"/>
                <c:pt idx="0">
                  <c:v>410.37594281574212</c:v>
                </c:pt>
                <c:pt idx="1">
                  <c:v>468.3912912981308</c:v>
                </c:pt>
                <c:pt idx="2">
                  <c:v>522.40313132259962</c:v>
                </c:pt>
                <c:pt idx="3">
                  <c:v>570.51451795235653</c:v>
                </c:pt>
              </c:numCache>
            </c:numRef>
          </c:val>
        </c:ser>
        <c:ser>
          <c:idx val="1"/>
          <c:order val="1"/>
          <c:tx>
            <c:strRef>
              <c:f>'розница рф'!$K$2</c:f>
              <c:strCache>
                <c:ptCount val="1"/>
                <c:pt idx="0">
                  <c:v>DSM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1.2163399469024515E-2"/>
                  <c:y val="0.17613821597236021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0816997345122638E-3"/>
                  <c:y val="0.22085888453195551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8245099203536785E-2"/>
                  <c:y val="0.2544478209160731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163638906021934E-2"/>
                  <c:y val="0.30719332642456837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'розница рф'!$I$3:$I$6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'розница рф'!$K$3:$K$6</c:f>
              <c:numCache>
                <c:formatCode>#,##0</c:formatCode>
                <c:ptCount val="4"/>
                <c:pt idx="0" formatCode="General">
                  <c:v>406</c:v>
                </c:pt>
                <c:pt idx="1">
                  <c:v>467.9</c:v>
                </c:pt>
                <c:pt idx="2">
                  <c:v>536.6</c:v>
                </c:pt>
                <c:pt idx="3">
                  <c:v>609</c:v>
                </c:pt>
              </c:numCache>
            </c:numRef>
          </c:val>
        </c:ser>
        <c:gapWidth val="25"/>
        <c:axId val="79421824"/>
        <c:axId val="79415936"/>
      </c:barChart>
      <c:lineChart>
        <c:grouping val="standard"/>
        <c:ser>
          <c:idx val="2"/>
          <c:order val="2"/>
          <c:tx>
            <c:v>Средняя динамика рынка, %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numFmt formatCode="#,##0.0" sourceLinked="0"/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'розница рф'!$I$3:$I$6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'розница рф'!$M$3:$M$6</c:f>
              <c:numCache>
                <c:formatCode>General</c:formatCode>
                <c:ptCount val="4"/>
                <c:pt idx="1">
                  <c:v>14.688741080339993</c:v>
                </c:pt>
                <c:pt idx="2">
                  <c:v>13.106160568292097</c:v>
                </c:pt>
                <c:pt idx="3">
                  <c:v>11.379700688821305</c:v>
                </c:pt>
              </c:numCache>
            </c:numRef>
          </c:val>
        </c:ser>
        <c:marker val="1"/>
        <c:axId val="78310784"/>
        <c:axId val="79414400"/>
      </c:lineChart>
      <c:catAx>
        <c:axId val="783107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414400"/>
        <c:crosses val="autoZero"/>
        <c:auto val="1"/>
        <c:lblAlgn val="ctr"/>
        <c:lblOffset val="100"/>
      </c:catAx>
      <c:valAx>
        <c:axId val="79414400"/>
        <c:scaling>
          <c:orientation val="minMax"/>
          <c:max val="15"/>
          <c:min val="0"/>
        </c:scaling>
        <c:axPos val="l"/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310784"/>
        <c:crosses val="autoZero"/>
        <c:crossBetween val="between"/>
      </c:valAx>
      <c:valAx>
        <c:axId val="79415936"/>
        <c:scaling>
          <c:orientation val="minMax"/>
        </c:scaling>
        <c:axPos val="r"/>
        <c:numFmt formatCode="#,##0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421824"/>
        <c:crosses val="max"/>
        <c:crossBetween val="between"/>
      </c:valAx>
      <c:catAx>
        <c:axId val="79421824"/>
        <c:scaling>
          <c:orientation val="minMax"/>
        </c:scaling>
        <c:delete val="1"/>
        <c:axPos val="b"/>
        <c:numFmt formatCode="General" sourceLinked="1"/>
        <c:tickLblPos val="none"/>
        <c:crossAx val="79415936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rgbClr val="002060"/>
                </a:solidFill>
              </a:rPr>
              <a:t>Упаковки, млрд.</a:t>
            </a:r>
            <a:endParaRPr lang="ru-RU" sz="2000" b="1" dirty="0">
              <a:solidFill>
                <a:srgbClr val="00206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1148891383719546E-2"/>
          <c:y val="0.16930451528158774"/>
          <c:w val="0.87143283028342267"/>
          <c:h val="0.6968723382587122"/>
        </c:manualLayout>
      </c:layout>
      <c:barChart>
        <c:barDir val="col"/>
        <c:grouping val="clustered"/>
        <c:ser>
          <c:idx val="0"/>
          <c:order val="0"/>
          <c:tx>
            <c:strRef>
              <c:f>'розница рф'!$O$2</c:f>
              <c:strCache>
                <c:ptCount val="1"/>
                <c:pt idx="0">
                  <c:v>IMS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'розница рф'!$N$3:$N$6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'розница рф'!$O$3:$O$6</c:f>
              <c:numCache>
                <c:formatCode>General</c:formatCode>
                <c:ptCount val="4"/>
                <c:pt idx="0">
                  <c:v>4.4870353099999987</c:v>
                </c:pt>
                <c:pt idx="1">
                  <c:v>4.5472634720000018</c:v>
                </c:pt>
                <c:pt idx="2">
                  <c:v>4.4058638429999997</c:v>
                </c:pt>
                <c:pt idx="3">
                  <c:v>4.2339754870000004</c:v>
                </c:pt>
              </c:numCache>
            </c:numRef>
          </c:val>
        </c:ser>
        <c:ser>
          <c:idx val="1"/>
          <c:order val="1"/>
          <c:tx>
            <c:strRef>
              <c:f>'розница рф'!$P$2</c:f>
              <c:strCache>
                <c:ptCount val="1"/>
                <c:pt idx="0">
                  <c:v>DSM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'розница рф'!$N$3:$N$6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'розница рф'!$P$3:$P$6</c:f>
              <c:numCache>
                <c:formatCode>General</c:formatCode>
                <c:ptCount val="4"/>
                <c:pt idx="0">
                  <c:v>4.4370000000000003</c:v>
                </c:pt>
                <c:pt idx="1">
                  <c:v>4.4409999999999998</c:v>
                </c:pt>
                <c:pt idx="2">
                  <c:v>4.4580000000000002</c:v>
                </c:pt>
                <c:pt idx="3">
                  <c:v>4.4290000000000003</c:v>
                </c:pt>
              </c:numCache>
            </c:numRef>
          </c:val>
        </c:ser>
        <c:gapWidth val="25"/>
        <c:axId val="80556416"/>
        <c:axId val="80546432"/>
      </c:barChart>
      <c:lineChart>
        <c:grouping val="standard"/>
        <c:ser>
          <c:idx val="2"/>
          <c:order val="2"/>
          <c:tx>
            <c:v>Средняя динамика рынка, %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dirty="0"/>
                      <a:t>0</a:t>
                    </a:r>
                    <a:r>
                      <a:rPr lang="en-US" dirty="0"/>
                      <a:t>,</a:t>
                    </a:r>
                    <a:r>
                      <a:rPr lang="en-US" dirty="0" smtClean="0"/>
                      <a:t>7</a:t>
                    </a:r>
                    <a:endParaRPr lang="en-US" dirty="0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 dirty="0"/>
                      <a:t>-</a:t>
                    </a:r>
                    <a:r>
                      <a:rPr lang="en-US" dirty="0" smtClean="0"/>
                      <a:t>1,4</a:t>
                    </a:r>
                    <a:endParaRPr lang="en-US" dirty="0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 dirty="0"/>
                      <a:t>-</a:t>
                    </a:r>
                    <a:r>
                      <a:rPr lang="en-US" dirty="0" smtClean="0"/>
                      <a:t>2,3</a:t>
                    </a:r>
                    <a:endParaRPr lang="en-US" dirty="0"/>
                  </a:p>
                </c:rich>
              </c:tx>
              <c:dLblPos val="ct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'розница рф'!$N$3:$N$6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'розница рф'!$R$3:$R$6</c:f>
              <c:numCache>
                <c:formatCode>General</c:formatCode>
                <c:ptCount val="4"/>
                <c:pt idx="1">
                  <c:v>14.618138424820998</c:v>
                </c:pt>
                <c:pt idx="2">
                  <c:v>13.357626236335257</c:v>
                </c:pt>
                <c:pt idx="3">
                  <c:v>11.756061719323998</c:v>
                </c:pt>
              </c:numCache>
            </c:numRef>
          </c:val>
        </c:ser>
        <c:marker val="1"/>
        <c:axId val="80252288"/>
        <c:axId val="80544896"/>
      </c:lineChart>
      <c:catAx>
        <c:axId val="802522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544896"/>
        <c:crosses val="autoZero"/>
        <c:lblAlgn val="ctr"/>
        <c:lblOffset val="100"/>
      </c:catAx>
      <c:valAx>
        <c:axId val="80544896"/>
        <c:scaling>
          <c:orientation val="minMax"/>
          <c:max val="15"/>
          <c:min val="0"/>
        </c:scaling>
        <c:axPos val="l"/>
        <c:numFmt formatCode="General" sourceLinked="1"/>
        <c:tickLblPos val="nextTo"/>
        <c:spPr>
          <a:noFill/>
          <a:ln>
            <a:solidFill>
              <a:schemeClr val="bg1">
                <a:alpha val="99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252288"/>
        <c:crosses val="autoZero"/>
        <c:crossBetween val="between"/>
      </c:valAx>
      <c:valAx>
        <c:axId val="80546432"/>
        <c:scaling>
          <c:orientation val="minMax"/>
          <c:max val="6"/>
        </c:scaling>
        <c:axPos val="r"/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556416"/>
        <c:crosses val="max"/>
        <c:crossBetween val="between"/>
      </c:valAx>
      <c:catAx>
        <c:axId val="80556416"/>
        <c:scaling>
          <c:orientation val="minMax"/>
        </c:scaling>
        <c:delete val="1"/>
        <c:axPos val="b"/>
        <c:numFmt formatCode="General" sourceLinked="1"/>
        <c:tickLblPos val="none"/>
        <c:crossAx val="80546432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9281107267475619E-2"/>
          <c:y val="9.4010480317001821E-2"/>
          <c:w val="0.94877551667704363"/>
          <c:h val="0.66520238492019401"/>
        </c:manualLayout>
      </c:layout>
      <c:areaChart>
        <c:grouping val="standard"/>
        <c:ser>
          <c:idx val="1"/>
          <c:order val="1"/>
          <c:tx>
            <c:strRef>
              <c:f>'[Таблицы - Рейтинг АС 2013г RNC Pharma.xlsx]Рис. 3'!$C$1</c:f>
              <c:strCache>
                <c:ptCount val="1"/>
                <c:pt idx="0">
                  <c:v>Доля, %, 2013 г.</c:v>
                </c:pt>
              </c:strCache>
            </c:strRef>
          </c:tx>
          <c:spPr>
            <a:solidFill>
              <a:srgbClr val="000044"/>
            </a:solidFill>
          </c:spPr>
          <c:dLbls>
            <c:dLbl>
              <c:idx val="0"/>
              <c:layout>
                <c:manualLayout>
                  <c:x val="1.8344295855648024E-3"/>
                  <c:y val="-0.1273209336333784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444327445392163E-7"/>
                  <c:y val="-0.1669318907637629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2150309101363728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0.2716179917512077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0.3112289488815919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solidFill>
                <a:srgbClr val="000044"/>
              </a:solidFill>
            </c:spPr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'[Таблицы - Рейтинг АС 2013г RNC Pharma.xlsx]Рис. 3'!$A$2:$A$6</c:f>
              <c:strCache>
                <c:ptCount val="5"/>
                <c:pt idx="0">
                  <c:v>ТОП-5</c:v>
                </c:pt>
                <c:pt idx="1">
                  <c:v>ТОП-10</c:v>
                </c:pt>
                <c:pt idx="2">
                  <c:v>ТОП-20</c:v>
                </c:pt>
                <c:pt idx="3">
                  <c:v>ТОП-50</c:v>
                </c:pt>
                <c:pt idx="4">
                  <c:v>ТОП-100</c:v>
                </c:pt>
              </c:strCache>
            </c:strRef>
          </c:cat>
          <c:val>
            <c:numRef>
              <c:f>'[Таблицы - Рейтинг АС 2013г RNC Pharma.xlsx]Рис. 3'!$C$2:$C$6</c:f>
              <c:numCache>
                <c:formatCode>0.00</c:formatCode>
                <c:ptCount val="5"/>
                <c:pt idx="0">
                  <c:v>10.472347909724483</c:v>
                </c:pt>
                <c:pt idx="1">
                  <c:v>16.347725608404506</c:v>
                </c:pt>
                <c:pt idx="2">
                  <c:v>23.154045467122518</c:v>
                </c:pt>
                <c:pt idx="3">
                  <c:v>31.54674895988585</c:v>
                </c:pt>
                <c:pt idx="4">
                  <c:v>36.943059155341942</c:v>
                </c:pt>
              </c:numCache>
            </c:numRef>
          </c:val>
        </c:ser>
        <c:axId val="80562816"/>
        <c:axId val="80589184"/>
      </c:areaChart>
      <c:lineChart>
        <c:grouping val="standard"/>
        <c:ser>
          <c:idx val="0"/>
          <c:order val="0"/>
          <c:tx>
            <c:strRef>
              <c:f>'[Таблицы - Рейтинг АС 2013г RNC Pharma.xlsx]Рис. 3'!$B$1</c:f>
              <c:strCache>
                <c:ptCount val="1"/>
                <c:pt idx="0">
                  <c:v>Доля, %, 2012 г.</c:v>
                </c:pt>
              </c:strCache>
            </c:strRef>
          </c:tx>
          <c:spPr>
            <a:ln w="44450">
              <a:solidFill>
                <a:srgbClr val="FF5B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23967484615632E-2"/>
                  <c:y val="2.586749620412538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970650218666382E-2"/>
                  <c:y val="1.646113394807984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50780035691673E-2"/>
                  <c:y val="1.6461133948079843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4985510273966509E-2"/>
                  <c:y val="1.8812724512091251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85510273966509E-2"/>
                  <c:y val="3.7625449024182502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solidFill>
                <a:srgbClr val="FF5B00"/>
              </a:solidFill>
            </c:spPr>
            <c:txPr>
              <a:bodyPr/>
              <a:lstStyle/>
              <a:p>
                <a:pPr>
                  <a:defRPr sz="2400" b="1">
                    <a:solidFill>
                      <a:srgbClr val="000044"/>
                    </a:solidFill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'[Таблицы - Рейтинг АС 2013г RNC Pharma.xlsx]Рис. 3'!$A$2:$A$6</c:f>
              <c:strCache>
                <c:ptCount val="5"/>
                <c:pt idx="0">
                  <c:v>ТОП-5</c:v>
                </c:pt>
                <c:pt idx="1">
                  <c:v>ТОП-10</c:v>
                </c:pt>
                <c:pt idx="2">
                  <c:v>ТОП-20</c:v>
                </c:pt>
                <c:pt idx="3">
                  <c:v>ТОП-50</c:v>
                </c:pt>
                <c:pt idx="4">
                  <c:v>ТОП-100</c:v>
                </c:pt>
              </c:strCache>
            </c:strRef>
          </c:cat>
          <c:val>
            <c:numRef>
              <c:f>'[Таблицы - Рейтинг АС 2013г RNC Pharma.xlsx]Рис. 3'!$B$2:$B$6</c:f>
              <c:numCache>
                <c:formatCode>0.00</c:formatCode>
                <c:ptCount val="5"/>
                <c:pt idx="0">
                  <c:v>9.4699894129069051</c:v>
                </c:pt>
                <c:pt idx="1">
                  <c:v>14.733506549038262</c:v>
                </c:pt>
                <c:pt idx="2">
                  <c:v>21.528403104583219</c:v>
                </c:pt>
                <c:pt idx="3">
                  <c:v>29.226053939118174</c:v>
                </c:pt>
                <c:pt idx="4">
                  <c:v>34.499940282799955</c:v>
                </c:pt>
              </c:numCache>
            </c:numRef>
          </c:val>
        </c:ser>
        <c:marker val="1"/>
        <c:axId val="80562816"/>
        <c:axId val="80589184"/>
      </c:lineChart>
      <c:catAx>
        <c:axId val="805628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0589184"/>
        <c:crosses val="autoZero"/>
        <c:auto val="1"/>
        <c:lblAlgn val="ctr"/>
        <c:lblOffset val="100"/>
      </c:catAx>
      <c:valAx>
        <c:axId val="80589184"/>
        <c:scaling>
          <c:orientation val="minMax"/>
        </c:scaling>
        <c:delete val="1"/>
        <c:axPos val="l"/>
        <c:numFmt formatCode="0.00" sourceLinked="1"/>
        <c:majorTickMark val="none"/>
        <c:tickLblPos val="none"/>
        <c:crossAx val="805628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9579498239452298"/>
          <c:y val="0.85263899647490138"/>
          <c:w val="0.62350427629412009"/>
          <c:h val="9.3491649076028596E-2"/>
        </c:manualLayout>
      </c:layout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003824038225453"/>
          <c:y val="2.1654857232309237E-2"/>
          <c:w val="0.82299597430350946"/>
          <c:h val="0.86478795560899246"/>
        </c:manualLayout>
      </c:layout>
      <c:barChart>
        <c:barDir val="bar"/>
        <c:grouping val="percentStacked"/>
        <c:ser>
          <c:idx val="0"/>
          <c:order val="0"/>
          <c:tx>
            <c:strRef>
              <c:f>'G:\Инфраструктура\Аптечные сети\2013\4 квартал\[Таблицы - Рейтинг АС 2013г RNC Pharma.xlsx]Рис. 1'!$C$1</c:f>
              <c:strCache>
                <c:ptCount val="1"/>
                <c:pt idx="0">
                  <c:v>Нелекарственный ассортимент</c:v>
                </c:pt>
              </c:strCache>
            </c:strRef>
          </c:tx>
          <c:spPr>
            <a:solidFill>
              <a:srgbClr val="00B0F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'G:\Инфраструктура\Аптечные сети\2013\4 квартал\[Таблицы - Рейтинг АС 2013г RNC Pharma.xlsx]Рис. 1'!$A$2:$B$9</c:f>
              <c:multiLvlStrCache>
                <c:ptCount val="8"/>
                <c:lvl>
                  <c:pt idx="0">
                    <c:v>2012 г.</c:v>
                  </c:pt>
                  <c:pt idx="1">
                    <c:v>2013 г.</c:v>
                  </c:pt>
                  <c:pt idx="2">
                    <c:v>2012 г.</c:v>
                  </c:pt>
                  <c:pt idx="3">
                    <c:v>2013 г.</c:v>
                  </c:pt>
                  <c:pt idx="4">
                    <c:v>2012 г.</c:v>
                  </c:pt>
                  <c:pt idx="5">
                    <c:v>2013 г.</c:v>
                  </c:pt>
                  <c:pt idx="6">
                    <c:v>2012 г.</c:v>
                  </c:pt>
                  <c:pt idx="7">
                    <c:v>2013 г.</c:v>
                  </c:pt>
                </c:lvl>
                <c:lvl>
                  <c:pt idx="0">
                    <c:v>Аптечные ассоциации</c:v>
                  </c:pt>
                  <c:pt idx="2">
                    <c:v>Локальные</c:v>
                  </c:pt>
                  <c:pt idx="4">
                    <c:v>Мультирегиональные</c:v>
                  </c:pt>
                  <c:pt idx="6">
                    <c:v>Федеральные</c:v>
                  </c:pt>
                </c:lvl>
              </c:multiLvlStrCache>
            </c:multiLvlStrRef>
          </c:cat>
          <c:val>
            <c:numRef>
              <c:f>'G:\Инфраструктура\Аптечные сети\2013\4 квартал\[Таблицы - Рейтинг АС 2013г RNC Pharma.xlsx]Рис. 1'!$C$2:$C$9</c:f>
              <c:numCache>
                <c:formatCode>General</c:formatCode>
                <c:ptCount val="8"/>
                <c:pt idx="0">
                  <c:v>30.6</c:v>
                </c:pt>
                <c:pt idx="1">
                  <c:v>28.3</c:v>
                </c:pt>
                <c:pt idx="2">
                  <c:v>21.5</c:v>
                </c:pt>
                <c:pt idx="3">
                  <c:v>22.2</c:v>
                </c:pt>
                <c:pt idx="4">
                  <c:v>24.6</c:v>
                </c:pt>
                <c:pt idx="5">
                  <c:v>25.4</c:v>
                </c:pt>
                <c:pt idx="6">
                  <c:v>31.6</c:v>
                </c:pt>
                <c:pt idx="7">
                  <c:v>25.8</c:v>
                </c:pt>
              </c:numCache>
            </c:numRef>
          </c:val>
        </c:ser>
        <c:ser>
          <c:idx val="1"/>
          <c:order val="1"/>
          <c:tx>
            <c:strRef>
              <c:f>'G:\Инфраструктура\Аптечные сети\2013\4 квартал\[Таблицы - Рейтинг АС 2013г RNC Pharma.xlsx]Рис. 1'!$D$1</c:f>
              <c:strCache>
                <c:ptCount val="1"/>
                <c:pt idx="0">
                  <c:v>RX ассортимент ЛС</c:v>
                </c:pt>
              </c:strCache>
            </c:strRef>
          </c:tx>
          <c:spPr>
            <a:solidFill>
              <a:srgbClr val="000044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'G:\Инфраструктура\Аптечные сети\2013\4 квартал\[Таблицы - Рейтинг АС 2013г RNC Pharma.xlsx]Рис. 1'!$A$2:$B$9</c:f>
              <c:multiLvlStrCache>
                <c:ptCount val="8"/>
                <c:lvl>
                  <c:pt idx="0">
                    <c:v>2012 г.</c:v>
                  </c:pt>
                  <c:pt idx="1">
                    <c:v>2013 г.</c:v>
                  </c:pt>
                  <c:pt idx="2">
                    <c:v>2012 г.</c:v>
                  </c:pt>
                  <c:pt idx="3">
                    <c:v>2013 г.</c:v>
                  </c:pt>
                  <c:pt idx="4">
                    <c:v>2012 г.</c:v>
                  </c:pt>
                  <c:pt idx="5">
                    <c:v>2013 г.</c:v>
                  </c:pt>
                  <c:pt idx="6">
                    <c:v>2012 г.</c:v>
                  </c:pt>
                  <c:pt idx="7">
                    <c:v>2013 г.</c:v>
                  </c:pt>
                </c:lvl>
                <c:lvl>
                  <c:pt idx="0">
                    <c:v>Аптечные ассоциации</c:v>
                  </c:pt>
                  <c:pt idx="2">
                    <c:v>Локальные</c:v>
                  </c:pt>
                  <c:pt idx="4">
                    <c:v>Мультирегиональные</c:v>
                  </c:pt>
                  <c:pt idx="6">
                    <c:v>Федеральные</c:v>
                  </c:pt>
                </c:lvl>
              </c:multiLvlStrCache>
            </c:multiLvlStrRef>
          </c:cat>
          <c:val>
            <c:numRef>
              <c:f>'G:\Инфраструктура\Аптечные сети\2013\4 квартал\[Таблицы - Рейтинг АС 2013г RNC Pharma.xlsx]Рис. 1'!$D$2:$D$9</c:f>
              <c:numCache>
                <c:formatCode>General</c:formatCode>
                <c:ptCount val="8"/>
                <c:pt idx="0">
                  <c:v>37.300000000000004</c:v>
                </c:pt>
                <c:pt idx="1">
                  <c:v>39.700000000000003</c:v>
                </c:pt>
                <c:pt idx="2">
                  <c:v>36.6</c:v>
                </c:pt>
                <c:pt idx="3">
                  <c:v>36.800000000000004</c:v>
                </c:pt>
                <c:pt idx="4">
                  <c:v>31.2</c:v>
                </c:pt>
                <c:pt idx="5">
                  <c:v>34.9</c:v>
                </c:pt>
                <c:pt idx="6">
                  <c:v>34.300000000000004</c:v>
                </c:pt>
                <c:pt idx="7">
                  <c:v>36.300000000000004</c:v>
                </c:pt>
              </c:numCache>
            </c:numRef>
          </c:val>
        </c:ser>
        <c:ser>
          <c:idx val="2"/>
          <c:order val="2"/>
          <c:tx>
            <c:strRef>
              <c:f>'G:\Инфраструктура\Аптечные сети\2013\4 квартал\[Таблицы - Рейтинг АС 2013г RNC Pharma.xlsx]Рис. 1'!$E$1</c:f>
              <c:strCache>
                <c:ptCount val="1"/>
                <c:pt idx="0">
                  <c:v>OTC ассортимент ЛС</c:v>
                </c:pt>
              </c:strCache>
            </c:strRef>
          </c:tx>
          <c:spPr>
            <a:solidFill>
              <a:srgbClr val="FF5B0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32,0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34,0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rgbClr val="000044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'G:\Инфраструктура\Аптечные сети\2013\4 квартал\[Таблицы - Рейтинг АС 2013г RNC Pharma.xlsx]Рис. 1'!$A$2:$B$9</c:f>
              <c:multiLvlStrCache>
                <c:ptCount val="8"/>
                <c:lvl>
                  <c:pt idx="0">
                    <c:v>2012 г.</c:v>
                  </c:pt>
                  <c:pt idx="1">
                    <c:v>2013 г.</c:v>
                  </c:pt>
                  <c:pt idx="2">
                    <c:v>2012 г.</c:v>
                  </c:pt>
                  <c:pt idx="3">
                    <c:v>2013 г.</c:v>
                  </c:pt>
                  <c:pt idx="4">
                    <c:v>2012 г.</c:v>
                  </c:pt>
                  <c:pt idx="5">
                    <c:v>2013 г.</c:v>
                  </c:pt>
                  <c:pt idx="6">
                    <c:v>2012 г.</c:v>
                  </c:pt>
                  <c:pt idx="7">
                    <c:v>2013 г.</c:v>
                  </c:pt>
                </c:lvl>
                <c:lvl>
                  <c:pt idx="0">
                    <c:v>Аптечные ассоциации</c:v>
                  </c:pt>
                  <c:pt idx="2">
                    <c:v>Локальные</c:v>
                  </c:pt>
                  <c:pt idx="4">
                    <c:v>Мультирегиональные</c:v>
                  </c:pt>
                  <c:pt idx="6">
                    <c:v>Федеральные</c:v>
                  </c:pt>
                </c:lvl>
              </c:multiLvlStrCache>
            </c:multiLvlStrRef>
          </c:cat>
          <c:val>
            <c:numRef>
              <c:f>'G:\Инфраструктура\Аптечные сети\2013\4 квартал\[Таблицы - Рейтинг АС 2013г RNC Pharma.xlsx]Рис. 1'!$E$2:$E$9</c:f>
              <c:numCache>
                <c:formatCode>General</c:formatCode>
                <c:ptCount val="8"/>
                <c:pt idx="0">
                  <c:v>32.1</c:v>
                </c:pt>
                <c:pt idx="1">
                  <c:v>32</c:v>
                </c:pt>
                <c:pt idx="2">
                  <c:v>27.5</c:v>
                </c:pt>
                <c:pt idx="3">
                  <c:v>27.5</c:v>
                </c:pt>
                <c:pt idx="4">
                  <c:v>38.300000000000004</c:v>
                </c:pt>
                <c:pt idx="5">
                  <c:v>34.6</c:v>
                </c:pt>
                <c:pt idx="6">
                  <c:v>34</c:v>
                </c:pt>
                <c:pt idx="7">
                  <c:v>37.700000000000003</c:v>
                </c:pt>
              </c:numCache>
            </c:numRef>
          </c:val>
        </c:ser>
        <c:ser>
          <c:idx val="3"/>
          <c:order val="3"/>
          <c:tx>
            <c:strRef>
              <c:f>'G:\Инфраструктура\Аптечные сети\2013\4 квартал\[Таблицы - Рейтинг АС 2013г RNC Pharma.xlsx]Рис. 1'!$F$1</c:f>
              <c:strCache>
                <c:ptCount val="1"/>
                <c:pt idx="0">
                  <c:v>Льготный ассортимент</c:v>
                </c:pt>
              </c:strCache>
            </c:strRef>
          </c:tx>
          <c:dLbls>
            <c:dLbl>
              <c:idx val="6"/>
              <c:layout>
                <c:manualLayout>
                  <c:x val="-1.9267233612698723E-2"/>
                  <c:y val="6.903029288411833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9267233612698723E-2"/>
                  <c:y val="4.602019525607863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'G:\Инфраструктура\Аптечные сети\2013\4 квартал\[Таблицы - Рейтинг АС 2013г RNC Pharma.xlsx]Рис. 1'!$A$2:$B$9</c:f>
              <c:multiLvlStrCache>
                <c:ptCount val="8"/>
                <c:lvl>
                  <c:pt idx="0">
                    <c:v>2012 г.</c:v>
                  </c:pt>
                  <c:pt idx="1">
                    <c:v>2013 г.</c:v>
                  </c:pt>
                  <c:pt idx="2">
                    <c:v>2012 г.</c:v>
                  </c:pt>
                  <c:pt idx="3">
                    <c:v>2013 г.</c:v>
                  </c:pt>
                  <c:pt idx="4">
                    <c:v>2012 г.</c:v>
                  </c:pt>
                  <c:pt idx="5">
                    <c:v>2013 г.</c:v>
                  </c:pt>
                  <c:pt idx="6">
                    <c:v>2012 г.</c:v>
                  </c:pt>
                  <c:pt idx="7">
                    <c:v>2013 г.</c:v>
                  </c:pt>
                </c:lvl>
                <c:lvl>
                  <c:pt idx="0">
                    <c:v>Аптечные ассоциации</c:v>
                  </c:pt>
                  <c:pt idx="2">
                    <c:v>Локальные</c:v>
                  </c:pt>
                  <c:pt idx="4">
                    <c:v>Мультирегиональные</c:v>
                  </c:pt>
                  <c:pt idx="6">
                    <c:v>Федеральные</c:v>
                  </c:pt>
                </c:lvl>
              </c:multiLvlStrCache>
            </c:multiLvlStrRef>
          </c:cat>
          <c:val>
            <c:numRef>
              <c:f>'G:\Инфраструктура\Аптечные сети\2013\4 квартал\[Таблицы - Рейтинг АС 2013г RNC Pharma.xlsx]Рис. 1'!$F$2:$F$9</c:f>
              <c:numCache>
                <c:formatCode>General</c:formatCode>
                <c:ptCount val="8"/>
                <c:pt idx="2">
                  <c:v>14.4</c:v>
                </c:pt>
                <c:pt idx="3">
                  <c:v>13.5</c:v>
                </c:pt>
                <c:pt idx="4">
                  <c:v>5.9</c:v>
                </c:pt>
                <c:pt idx="5">
                  <c:v>5.0999999999999996</c:v>
                </c:pt>
                <c:pt idx="6">
                  <c:v>0.1</c:v>
                </c:pt>
                <c:pt idx="7">
                  <c:v>0.2</c:v>
                </c:pt>
              </c:numCache>
            </c:numRef>
          </c:val>
        </c:ser>
        <c:gapWidth val="40"/>
        <c:overlap val="100"/>
        <c:axId val="80974592"/>
        <c:axId val="80976128"/>
      </c:barChart>
      <c:catAx>
        <c:axId val="80974592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ru-RU"/>
          </a:p>
        </c:txPr>
        <c:crossAx val="80976128"/>
        <c:crosses val="autoZero"/>
        <c:auto val="1"/>
        <c:lblAlgn val="ctr"/>
        <c:lblOffset val="100"/>
      </c:catAx>
      <c:valAx>
        <c:axId val="80976128"/>
        <c:scaling>
          <c:orientation val="minMax"/>
        </c:scaling>
        <c:delete val="1"/>
        <c:axPos val="b"/>
        <c:numFmt formatCode="0%" sourceLinked="1"/>
        <c:tickLblPos val="none"/>
        <c:crossAx val="809745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2742551755344961E-2"/>
          <c:y val="0.90346606020589959"/>
          <c:w val="0.96316907656850892"/>
          <c:h val="7.0186595585395001E-2"/>
        </c:manualLayout>
      </c:layout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5612241661492001E-2"/>
          <c:y val="2.768821982742661E-2"/>
          <c:w val="0.94877551667704385"/>
          <c:h val="0.72869533014850263"/>
        </c:manualLayout>
      </c:layout>
      <c:areaChart>
        <c:grouping val="standard"/>
        <c:ser>
          <c:idx val="1"/>
          <c:order val="1"/>
          <c:tx>
            <c:strRef>
              <c:f>'[Таблицы - Рейтинг АС 2013г RNC Pharma.xlsx]Рис. 5 '!$C$1</c:f>
              <c:strCache>
                <c:ptCount val="1"/>
                <c:pt idx="0">
                  <c:v>Доля, %, 2013г.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0"/>
                  <c:y val="-0.10185674690670299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3630820562579314E-17"/>
                  <c:y val="-0.1386383499563457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7261641125158566E-17"/>
                  <c:y val="-0.1867373693289552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0.2433244509437902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006577513388838E-2"/>
                  <c:y val="-0.2970821784778839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2400" b="1">
                    <a:solidFill>
                      <a:srgbClr val="000044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'[Таблицы - Рейтинг АС 2013г RNC Pharma.xlsx]Рис. 5 '!$A$2:$A$6</c:f>
              <c:strCache>
                <c:ptCount val="5"/>
                <c:pt idx="0">
                  <c:v>ТОП-5</c:v>
                </c:pt>
                <c:pt idx="1">
                  <c:v>ТОП-10</c:v>
                </c:pt>
                <c:pt idx="2">
                  <c:v>ТОП-20</c:v>
                </c:pt>
                <c:pt idx="3">
                  <c:v>ТОП-50</c:v>
                </c:pt>
                <c:pt idx="4">
                  <c:v>ТОП-100</c:v>
                </c:pt>
              </c:strCache>
            </c:strRef>
          </c:cat>
          <c:val>
            <c:numRef>
              <c:f>'[Таблицы - Рейтинг АС 2013г RNC Pharma.xlsx]Рис. 5 '!$C$2:$C$6</c:f>
              <c:numCache>
                <c:formatCode>0.00</c:formatCode>
                <c:ptCount val="5"/>
                <c:pt idx="0">
                  <c:v>8.9189051714452035</c:v>
                </c:pt>
                <c:pt idx="1">
                  <c:v>14.742875074878969</c:v>
                </c:pt>
                <c:pt idx="2">
                  <c:v>22.336044442612554</c:v>
                </c:pt>
                <c:pt idx="3">
                  <c:v>30.786599554116059</c:v>
                </c:pt>
                <c:pt idx="4">
                  <c:v>36.470794935068973</c:v>
                </c:pt>
              </c:numCache>
            </c:numRef>
          </c:val>
        </c:ser>
        <c:axId val="78120448"/>
        <c:axId val="78121984"/>
      </c:areaChart>
      <c:lineChart>
        <c:grouping val="standard"/>
        <c:ser>
          <c:idx val="0"/>
          <c:order val="0"/>
          <c:tx>
            <c:strRef>
              <c:f>'[Таблицы - Рейтинг АС 2013г RNC Pharma.xlsx]Рис. 5 '!$B$1</c:f>
              <c:strCache>
                <c:ptCount val="1"/>
                <c:pt idx="0">
                  <c:v>Доля, %, 2012г.</c:v>
                </c:pt>
              </c:strCache>
            </c:strRef>
          </c:tx>
          <c:spPr>
            <a:ln w="44450">
              <a:solidFill>
                <a:srgbClr val="00206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5513007442794439E-2"/>
                  <c:y val="2.8219086768136788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6168114927157979E-2"/>
                  <c:y val="5.6587081614834934E-3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solidFill>
                <a:srgbClr val="000044"/>
              </a:solidFill>
            </c:spPr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'[Таблицы - Рейтинг АС 2013г RNC Pharma.xlsx]Рис. 5 '!$A$2:$A$6</c:f>
              <c:strCache>
                <c:ptCount val="5"/>
                <c:pt idx="0">
                  <c:v>ТОП-5</c:v>
                </c:pt>
                <c:pt idx="1">
                  <c:v>ТОП-10</c:v>
                </c:pt>
                <c:pt idx="2">
                  <c:v>ТОП-20</c:v>
                </c:pt>
                <c:pt idx="3">
                  <c:v>ТОП-50</c:v>
                </c:pt>
                <c:pt idx="4">
                  <c:v>ТОП-100</c:v>
                </c:pt>
              </c:strCache>
            </c:strRef>
          </c:cat>
          <c:val>
            <c:numRef>
              <c:f>'[Таблицы - Рейтинг АС 2013г RNC Pharma.xlsx]Рис. 5 '!$B$2:$B$6</c:f>
              <c:numCache>
                <c:formatCode>0.00</c:formatCode>
                <c:ptCount val="5"/>
                <c:pt idx="0">
                  <c:v>7.7394818282078575</c:v>
                </c:pt>
                <c:pt idx="1">
                  <c:v>11.46999541041394</c:v>
                </c:pt>
                <c:pt idx="2">
                  <c:v>16.533361152214574</c:v>
                </c:pt>
                <c:pt idx="3">
                  <c:v>22.242281751936634</c:v>
                </c:pt>
                <c:pt idx="4">
                  <c:v>26.686029220307653</c:v>
                </c:pt>
              </c:numCache>
            </c:numRef>
          </c:val>
        </c:ser>
        <c:marker val="1"/>
        <c:axId val="78120448"/>
        <c:axId val="78121984"/>
      </c:lineChart>
      <c:catAx>
        <c:axId val="781204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8121984"/>
        <c:crosses val="autoZero"/>
        <c:auto val="1"/>
        <c:lblAlgn val="ctr"/>
        <c:lblOffset val="100"/>
      </c:catAx>
      <c:valAx>
        <c:axId val="78121984"/>
        <c:scaling>
          <c:orientation val="minMax"/>
        </c:scaling>
        <c:delete val="1"/>
        <c:axPos val="l"/>
        <c:numFmt formatCode="0.00" sourceLinked="1"/>
        <c:majorTickMark val="none"/>
        <c:tickLblPos val="none"/>
        <c:crossAx val="781204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8606056319313896"/>
          <c:y val="0.85263899647490171"/>
          <c:w val="0.62638398303954734"/>
          <c:h val="0.14736103395918973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9515488379820995"/>
          <c:y val="0"/>
        </c:manualLayout>
      </c:layout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1"/>
          <c:order val="0"/>
          <c:tx>
            <c:strRef>
              <c:f>прогноз!$G$14</c:f>
              <c:strCache>
                <c:ptCount val="1"/>
                <c:pt idx="0">
                  <c:v>Крым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3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008E40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прогноз!$F$15:$F$18</c:f>
              <c:strCach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2014*</c:v>
                </c:pt>
              </c:strCache>
            </c:strRef>
          </c:cat>
          <c:val>
            <c:numRef>
              <c:f>прогноз!$G$15:$G$18</c:f>
              <c:numCache>
                <c:formatCode>#,##0.0</c:formatCode>
                <c:ptCount val="4"/>
                <c:pt idx="0">
                  <c:v>3.2922207036144586</c:v>
                </c:pt>
                <c:pt idx="1">
                  <c:v>4.1546167813654575</c:v>
                </c:pt>
                <c:pt idx="2">
                  <c:v>5.101818214999998</c:v>
                </c:pt>
                <c:pt idx="3">
                  <c:v>7.1425455009999954</c:v>
                </c:pt>
              </c:numCache>
            </c:numRef>
          </c:val>
        </c:ser>
        <c:gapWidth val="40"/>
        <c:axId val="84414464"/>
        <c:axId val="84416000"/>
      </c:barChart>
      <c:catAx>
        <c:axId val="844144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4416000"/>
        <c:crosses val="autoZero"/>
        <c:auto val="1"/>
        <c:lblAlgn val="ctr"/>
        <c:lblOffset val="100"/>
      </c:catAx>
      <c:valAx>
        <c:axId val="84416000"/>
        <c:scaling>
          <c:orientation val="minMax"/>
        </c:scaling>
        <c:delete val="1"/>
        <c:axPos val="l"/>
        <c:numFmt formatCode="#,##0.0" sourceLinked="1"/>
        <c:tickLblPos val="none"/>
        <c:crossAx val="84414464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прогноз!$G$6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002060"/>
            </a:solidFill>
          </c:spPr>
          <c:dLbls>
            <c:dLbl>
              <c:idx val="3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008E40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прогноз!$F$7:$F$10</c:f>
              <c:strCach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2014*</c:v>
                </c:pt>
              </c:strCache>
            </c:strRef>
          </c:cat>
          <c:val>
            <c:numRef>
              <c:f>прогноз!$G$7:$G$10</c:f>
              <c:numCache>
                <c:formatCode>#,##0.0</c:formatCode>
                <c:ptCount val="4"/>
                <c:pt idx="0">
                  <c:v>468.3912912981308</c:v>
                </c:pt>
                <c:pt idx="1">
                  <c:v>522.40313132259962</c:v>
                </c:pt>
                <c:pt idx="2">
                  <c:v>570.51451795235653</c:v>
                </c:pt>
                <c:pt idx="3">
                  <c:v>628.78687081601049</c:v>
                </c:pt>
              </c:numCache>
            </c:numRef>
          </c:val>
        </c:ser>
        <c:gapWidth val="40"/>
        <c:axId val="84440960"/>
        <c:axId val="84442496"/>
      </c:barChart>
      <c:catAx>
        <c:axId val="8444096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4442496"/>
        <c:crosses val="autoZero"/>
        <c:auto val="1"/>
        <c:lblAlgn val="ctr"/>
        <c:lblOffset val="100"/>
      </c:catAx>
      <c:valAx>
        <c:axId val="84442496"/>
        <c:scaling>
          <c:orientation val="minMax"/>
        </c:scaling>
        <c:delete val="1"/>
        <c:axPos val="l"/>
        <c:numFmt formatCode="#,##0.0" sourceLinked="1"/>
        <c:tickLblPos val="none"/>
        <c:crossAx val="84440960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95F7AC-B2D3-492F-9488-E3BDA54989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3123B6-B3A5-43E5-B37D-8AC9B3D57145}">
      <dgm:prSet phldrT="[Текст]" custT="1"/>
      <dgm:spPr/>
      <dgm:t>
        <a:bodyPr/>
        <a:lstStyle/>
        <a:p>
          <a:r>
            <a:rPr lang="ru-RU" sz="1600" b="0" dirty="0" smtClean="0"/>
            <a:t>Мультиформатность</a:t>
          </a:r>
          <a:endParaRPr lang="ru-RU" sz="1600" b="0" dirty="0"/>
        </a:p>
      </dgm:t>
    </dgm:pt>
    <dgm:pt modelId="{9E9566E1-67DF-4242-BAA4-67F9A2D0AF99}" type="parTrans" cxnId="{C2A436EF-EE82-4EAC-8E17-B0D136BA8332}">
      <dgm:prSet/>
      <dgm:spPr/>
      <dgm:t>
        <a:bodyPr/>
        <a:lstStyle/>
        <a:p>
          <a:endParaRPr lang="ru-RU"/>
        </a:p>
      </dgm:t>
    </dgm:pt>
    <dgm:pt modelId="{A3D303EC-7993-410A-8C97-AED8A9B351F8}" type="sibTrans" cxnId="{C2A436EF-EE82-4EAC-8E17-B0D136BA8332}">
      <dgm:prSet/>
      <dgm:spPr/>
      <dgm:t>
        <a:bodyPr/>
        <a:lstStyle/>
        <a:p>
          <a:endParaRPr lang="ru-RU"/>
        </a:p>
      </dgm:t>
    </dgm:pt>
    <dgm:pt modelId="{008F7006-E773-41AA-AB98-C2BE7D4C57F2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На текущий момент большинство федеральных и мультирегиональных сетей развивают свои бренды дискаунтеров</a:t>
          </a:r>
          <a:endParaRPr lang="ru-RU" dirty="0">
            <a:solidFill>
              <a:srgbClr val="002060"/>
            </a:solidFill>
          </a:endParaRPr>
        </a:p>
      </dgm:t>
    </dgm:pt>
    <dgm:pt modelId="{AF437D23-132E-4396-8984-58BB95E7961A}" type="parTrans" cxnId="{78C68AA7-5D01-4B20-B3EF-3E97F2FD96A8}">
      <dgm:prSet/>
      <dgm:spPr/>
      <dgm:t>
        <a:bodyPr/>
        <a:lstStyle/>
        <a:p>
          <a:endParaRPr lang="ru-RU"/>
        </a:p>
      </dgm:t>
    </dgm:pt>
    <dgm:pt modelId="{63A4D1DC-35D7-4BBD-80AD-2B78F05B3B46}" type="sibTrans" cxnId="{78C68AA7-5D01-4B20-B3EF-3E97F2FD96A8}">
      <dgm:prSet/>
      <dgm:spPr/>
      <dgm:t>
        <a:bodyPr/>
        <a:lstStyle/>
        <a:p>
          <a:endParaRPr lang="ru-RU"/>
        </a:p>
      </dgm:t>
    </dgm:pt>
    <dgm:pt modelId="{C0ACA9A9-125A-438B-A68A-953F12CA7A28}">
      <dgm:prSet phldrT="[Текст]" custT="1"/>
      <dgm:spPr/>
      <dgm:t>
        <a:bodyPr/>
        <a:lstStyle/>
        <a:p>
          <a:r>
            <a:rPr lang="ru-RU" sz="1600" dirty="0" smtClean="0"/>
            <a:t>Объединение муниципальных</a:t>
          </a:r>
          <a:r>
            <a:rPr lang="ru-RU" sz="1600" baseline="0" dirty="0" smtClean="0"/>
            <a:t> аптек с последующим акционированием и продажей</a:t>
          </a:r>
          <a:endParaRPr lang="ru-RU" sz="1600" dirty="0"/>
        </a:p>
      </dgm:t>
    </dgm:pt>
    <dgm:pt modelId="{73355D96-DA6B-46A8-BD0F-65ABEF2383A3}" type="parTrans" cxnId="{C02D5AF5-EE63-4251-A887-6583B88BB7A7}">
      <dgm:prSet/>
      <dgm:spPr/>
      <dgm:t>
        <a:bodyPr/>
        <a:lstStyle/>
        <a:p>
          <a:endParaRPr lang="ru-RU"/>
        </a:p>
      </dgm:t>
    </dgm:pt>
    <dgm:pt modelId="{E9C9D7EB-F0AB-45E2-B61C-189F4774DA75}" type="sibTrans" cxnId="{C02D5AF5-EE63-4251-A887-6583B88BB7A7}">
      <dgm:prSet/>
      <dgm:spPr/>
      <dgm:t>
        <a:bodyPr/>
        <a:lstStyle/>
        <a:p>
          <a:endParaRPr lang="ru-RU"/>
        </a:p>
      </dgm:t>
    </dgm:pt>
    <dgm:pt modelId="{FB6BDA3F-DCA5-4628-9F57-21945ECFA4DD}">
      <dgm:prSet phldrT="[Текст]"/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Акционированные активы являются достаточно привлекательными для </a:t>
          </a:r>
          <a:r>
            <a:rPr lang="en-US" baseline="0" dirty="0" smtClean="0">
              <a:solidFill>
                <a:srgbClr val="002060"/>
              </a:solidFill>
            </a:rPr>
            <a:t>M&amp;A</a:t>
          </a:r>
          <a:r>
            <a:rPr lang="ru-RU" baseline="0" dirty="0" smtClean="0">
              <a:solidFill>
                <a:srgbClr val="002060"/>
              </a:solidFill>
            </a:rPr>
            <a:t>, т.к. располагаются, как правило на центральных улицах города, в наиболее проходимых участках</a:t>
          </a:r>
          <a:endParaRPr lang="ru-RU" dirty="0">
            <a:solidFill>
              <a:srgbClr val="002060"/>
            </a:solidFill>
          </a:endParaRPr>
        </a:p>
      </dgm:t>
    </dgm:pt>
    <dgm:pt modelId="{200A81D0-6DA1-4EF8-8593-C36E1B7ACE70}" type="parTrans" cxnId="{522FFACC-7525-4B33-9E7F-71E816D68B23}">
      <dgm:prSet/>
      <dgm:spPr/>
      <dgm:t>
        <a:bodyPr/>
        <a:lstStyle/>
        <a:p>
          <a:endParaRPr lang="ru-RU"/>
        </a:p>
      </dgm:t>
    </dgm:pt>
    <dgm:pt modelId="{B6E5E8A6-1017-4E7A-B6AA-A0BDBC963076}" type="sibTrans" cxnId="{522FFACC-7525-4B33-9E7F-71E816D68B23}">
      <dgm:prSet/>
      <dgm:spPr/>
      <dgm:t>
        <a:bodyPr/>
        <a:lstStyle/>
        <a:p>
          <a:endParaRPr lang="ru-RU"/>
        </a:p>
      </dgm:t>
    </dgm:pt>
    <dgm:pt modelId="{C13240CB-0009-4449-B97D-280B07AF7B12}">
      <dgm:prSet phldrT="[Текст]" custT="1"/>
      <dgm:spPr/>
      <dgm:t>
        <a:bodyPr/>
        <a:lstStyle/>
        <a:p>
          <a:r>
            <a:rPr lang="ru-RU" sz="1600" dirty="0" smtClean="0"/>
            <a:t>Органическое</a:t>
          </a:r>
          <a:r>
            <a:rPr lang="ru-RU" sz="1600" baseline="0" dirty="0" smtClean="0"/>
            <a:t> развитие бизнеса</a:t>
          </a:r>
          <a:endParaRPr lang="ru-RU" sz="1600" dirty="0"/>
        </a:p>
      </dgm:t>
    </dgm:pt>
    <dgm:pt modelId="{C98D8957-C6AE-4EFA-A8D7-58C626E24F29}" type="parTrans" cxnId="{7FD48F1B-B33D-4DFA-87B0-38B9ABC2064C}">
      <dgm:prSet/>
      <dgm:spPr/>
      <dgm:t>
        <a:bodyPr/>
        <a:lstStyle/>
        <a:p>
          <a:endParaRPr lang="ru-RU"/>
        </a:p>
      </dgm:t>
    </dgm:pt>
    <dgm:pt modelId="{39580D50-7652-41B5-8D3E-FFBC9DB9EE9D}" type="sibTrans" cxnId="{7FD48F1B-B33D-4DFA-87B0-38B9ABC2064C}">
      <dgm:prSet/>
      <dgm:spPr/>
      <dgm:t>
        <a:bodyPr/>
        <a:lstStyle/>
        <a:p>
          <a:endParaRPr lang="ru-RU"/>
        </a:p>
      </dgm:t>
    </dgm:pt>
    <dgm:pt modelId="{EF3837E9-FE94-4F57-8703-84AAFA6F2F43}">
      <dgm:prSet phldrT="[Текст]"/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Органическое открытие новых аптек или покупка рентабельных единичных аптек/локальных сетей, контролируя развитие сети</a:t>
          </a:r>
          <a:endParaRPr lang="ru-RU" dirty="0">
            <a:solidFill>
              <a:srgbClr val="002060"/>
            </a:solidFill>
          </a:endParaRPr>
        </a:p>
      </dgm:t>
    </dgm:pt>
    <dgm:pt modelId="{63D80B18-6A1F-4ED3-8C6D-583A9515543E}" type="parTrans" cxnId="{CBEAD62C-E897-4F61-B3B5-FF1BCF50DA31}">
      <dgm:prSet/>
      <dgm:spPr/>
      <dgm:t>
        <a:bodyPr/>
        <a:lstStyle/>
        <a:p>
          <a:endParaRPr lang="ru-RU"/>
        </a:p>
      </dgm:t>
    </dgm:pt>
    <dgm:pt modelId="{D218F443-78E7-4F12-91B7-546DF0F9D6F0}" type="sibTrans" cxnId="{CBEAD62C-E897-4F61-B3B5-FF1BCF50DA31}">
      <dgm:prSet/>
      <dgm:spPr/>
      <dgm:t>
        <a:bodyPr/>
        <a:lstStyle/>
        <a:p>
          <a:endParaRPr lang="ru-RU"/>
        </a:p>
      </dgm:t>
    </dgm:pt>
    <dgm:pt modelId="{2D71E116-CA05-4BE1-BA5E-7A0E2F49CC86}">
      <dgm:prSet phldrT="[Текст]"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</a:rPr>
            <a:t>M&amp;A </a:t>
          </a:r>
          <a:r>
            <a:rPr lang="ru-RU" sz="1600" dirty="0" smtClean="0">
              <a:solidFill>
                <a:schemeClr val="bg1"/>
              </a:solidFill>
            </a:rPr>
            <a:t>сделки</a:t>
          </a:r>
          <a:endParaRPr lang="ru-RU" sz="1600" dirty="0">
            <a:solidFill>
              <a:srgbClr val="002060"/>
            </a:solidFill>
          </a:endParaRPr>
        </a:p>
      </dgm:t>
    </dgm:pt>
    <dgm:pt modelId="{BB226F51-3AB1-4274-9CB4-AABDBCB163C4}" type="parTrans" cxnId="{FE548C2D-FC03-40CD-A87C-A8DB73EB8960}">
      <dgm:prSet/>
      <dgm:spPr/>
      <dgm:t>
        <a:bodyPr/>
        <a:lstStyle/>
        <a:p>
          <a:endParaRPr lang="ru-RU"/>
        </a:p>
      </dgm:t>
    </dgm:pt>
    <dgm:pt modelId="{2AA7DE59-1BC1-40AF-A44C-E20720EB305F}" type="sibTrans" cxnId="{FE548C2D-FC03-40CD-A87C-A8DB73EB8960}">
      <dgm:prSet/>
      <dgm:spPr/>
      <dgm:t>
        <a:bodyPr/>
        <a:lstStyle/>
        <a:p>
          <a:endParaRPr lang="ru-RU"/>
        </a:p>
      </dgm:t>
    </dgm:pt>
    <dgm:pt modelId="{E82105E0-2C11-4301-A627-E2A8711A1840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Позволяет быстро выйти на новый региональный рынок или укрепиться на основном своем рынке</a:t>
          </a:r>
          <a:endParaRPr lang="ru-RU" dirty="0">
            <a:solidFill>
              <a:srgbClr val="002060"/>
            </a:solidFill>
          </a:endParaRPr>
        </a:p>
      </dgm:t>
    </dgm:pt>
    <dgm:pt modelId="{C4AA9232-84EB-49E5-983D-6C1E2F823009}" type="parTrans" cxnId="{CB3E9EEF-5F42-46E3-957E-F88307080895}">
      <dgm:prSet/>
      <dgm:spPr/>
      <dgm:t>
        <a:bodyPr/>
        <a:lstStyle/>
        <a:p>
          <a:endParaRPr lang="ru-RU"/>
        </a:p>
      </dgm:t>
    </dgm:pt>
    <dgm:pt modelId="{BE8BA15E-5E62-4A89-9972-DE550AD37246}" type="sibTrans" cxnId="{CB3E9EEF-5F42-46E3-957E-F88307080895}">
      <dgm:prSet/>
      <dgm:spPr/>
      <dgm:t>
        <a:bodyPr/>
        <a:lstStyle/>
        <a:p>
          <a:endParaRPr lang="ru-RU"/>
        </a:p>
      </dgm:t>
    </dgm:pt>
    <dgm:pt modelId="{498FEF8D-381C-41CC-8795-84222626B102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Последние значимые сделки: </a:t>
          </a:r>
          <a:r>
            <a:rPr lang="en-US" dirty="0" smtClean="0">
              <a:solidFill>
                <a:srgbClr val="002060"/>
              </a:solidFill>
            </a:rPr>
            <a:t>A.V.E. Group – </a:t>
          </a:r>
          <a:r>
            <a:rPr lang="ru-RU" dirty="0" smtClean="0">
              <a:solidFill>
                <a:srgbClr val="002060"/>
              </a:solidFill>
            </a:rPr>
            <a:t>36,6; Доктор Столетов – Озерки; Радуга – Первая Помощь; Здоровые Люди - </a:t>
          </a:r>
          <a:r>
            <a:rPr lang="ru-RU" dirty="0" err="1" smtClean="0">
              <a:solidFill>
                <a:srgbClr val="002060"/>
              </a:solidFill>
            </a:rPr>
            <a:t>Фарм</a:t>
          </a:r>
          <a:r>
            <a:rPr lang="ru-RU" dirty="0" smtClean="0">
              <a:solidFill>
                <a:srgbClr val="002060"/>
              </a:solidFill>
            </a:rPr>
            <a:t>-Сервис</a:t>
          </a:r>
          <a:endParaRPr lang="ru-RU" dirty="0">
            <a:solidFill>
              <a:srgbClr val="002060"/>
            </a:solidFill>
          </a:endParaRPr>
        </a:p>
      </dgm:t>
    </dgm:pt>
    <dgm:pt modelId="{868C8113-F7FD-4006-8A02-E9CB1140E767}" type="parTrans" cxnId="{4064AEDF-E573-4AAB-BC18-D96B772B2E73}">
      <dgm:prSet/>
      <dgm:spPr/>
      <dgm:t>
        <a:bodyPr/>
        <a:lstStyle/>
        <a:p>
          <a:endParaRPr lang="ru-RU"/>
        </a:p>
      </dgm:t>
    </dgm:pt>
    <dgm:pt modelId="{3130CA58-2043-46C8-8616-0F3D7D34CDA7}" type="sibTrans" cxnId="{4064AEDF-E573-4AAB-BC18-D96B772B2E73}">
      <dgm:prSet/>
      <dgm:spPr/>
      <dgm:t>
        <a:bodyPr/>
        <a:lstStyle/>
        <a:p>
          <a:endParaRPr lang="ru-RU"/>
        </a:p>
      </dgm:t>
    </dgm:pt>
    <dgm:pt modelId="{7CFDD564-187F-4D21-90DE-9483098364D7}">
      <dgm:prSet phldrT="[Текст]"/>
      <dgm:spPr/>
      <dgm:t>
        <a:bodyPr/>
        <a:lstStyle/>
        <a:p>
          <a:r>
            <a:rPr lang="ru-RU" baseline="0" dirty="0" smtClean="0">
              <a:solidFill>
                <a:srgbClr val="002060"/>
              </a:solidFill>
            </a:rPr>
            <a:t>Повышение уровня рентабельности за счёт оптимизации бизнес-процессов и снижения издержек</a:t>
          </a:r>
          <a:endParaRPr lang="ru-RU" dirty="0">
            <a:solidFill>
              <a:srgbClr val="002060"/>
            </a:solidFill>
          </a:endParaRPr>
        </a:p>
      </dgm:t>
    </dgm:pt>
    <dgm:pt modelId="{1D2324DA-A4EF-48FC-94AE-A10C3012EE61}" type="parTrans" cxnId="{01B1585F-1A8D-4B36-AEAE-CF36E4F21AED}">
      <dgm:prSet/>
      <dgm:spPr/>
      <dgm:t>
        <a:bodyPr/>
        <a:lstStyle/>
        <a:p>
          <a:endParaRPr lang="ru-RU"/>
        </a:p>
      </dgm:t>
    </dgm:pt>
    <dgm:pt modelId="{F50BD738-4236-4577-8371-B10DA051894A}" type="sibTrans" cxnId="{01B1585F-1A8D-4B36-AEAE-CF36E4F21AED}">
      <dgm:prSet/>
      <dgm:spPr/>
      <dgm:t>
        <a:bodyPr/>
        <a:lstStyle/>
        <a:p>
          <a:endParaRPr lang="ru-RU"/>
        </a:p>
      </dgm:t>
    </dgm:pt>
    <dgm:pt modelId="{2673AFEA-4A2D-4D23-B415-E44A27464CF7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Внедрение бонусных и страховых программ, а также других клиентских сервисов</a:t>
          </a:r>
          <a:endParaRPr lang="ru-RU" dirty="0">
            <a:solidFill>
              <a:srgbClr val="002060"/>
            </a:solidFill>
          </a:endParaRPr>
        </a:p>
      </dgm:t>
    </dgm:pt>
    <dgm:pt modelId="{EEA01362-CA5C-4F14-812C-CC43B8319B38}" type="parTrans" cxnId="{3E8C8C15-0B29-4976-ACD3-C594359080C9}">
      <dgm:prSet/>
      <dgm:spPr/>
      <dgm:t>
        <a:bodyPr/>
        <a:lstStyle/>
        <a:p>
          <a:endParaRPr lang="ru-RU"/>
        </a:p>
      </dgm:t>
    </dgm:pt>
    <dgm:pt modelId="{722D3945-8C26-4EC8-A7E8-DEB5600A87B6}" type="sibTrans" cxnId="{3E8C8C15-0B29-4976-ACD3-C594359080C9}">
      <dgm:prSet/>
      <dgm:spPr/>
      <dgm:t>
        <a:bodyPr/>
        <a:lstStyle/>
        <a:p>
          <a:endParaRPr lang="ru-RU"/>
        </a:p>
      </dgm:t>
    </dgm:pt>
    <dgm:pt modelId="{C2F68CFB-E983-46C0-8A4E-4D2EBA6ECC3D}" type="pres">
      <dgm:prSet presAssocID="{5895F7AC-B2D3-492F-9488-E3BDA54989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C81966-0AA3-42E7-B7B8-2E99E7506244}" type="pres">
      <dgm:prSet presAssocID="{003123B6-B3A5-43E5-B37D-8AC9B3D5714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48A2A-D761-46C1-8081-9553015FEFD2}" type="pres">
      <dgm:prSet presAssocID="{003123B6-B3A5-43E5-B37D-8AC9B3D57145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FDAB5-371E-454F-AF44-16B9119E83B8}" type="pres">
      <dgm:prSet presAssocID="{C0ACA9A9-125A-438B-A68A-953F12CA7A2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AC7A5-CAB3-4AFF-8709-48B0C1B0355D}" type="pres">
      <dgm:prSet presAssocID="{C0ACA9A9-125A-438B-A68A-953F12CA7A28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78F45-E824-42CE-8D0B-DE7F79827C05}" type="pres">
      <dgm:prSet presAssocID="{C13240CB-0009-4449-B97D-280B07AF7B1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A0A38-4F1F-4BB4-96FA-E80D3D4B8D64}" type="pres">
      <dgm:prSet presAssocID="{C13240CB-0009-4449-B97D-280B07AF7B12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14EE0F-C8F8-42B7-A005-6C1AAD421A00}" type="pres">
      <dgm:prSet presAssocID="{2D71E116-CA05-4BE1-BA5E-7A0E2F49CC8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0A918-069B-4289-AFAE-B31AAFAF359C}" type="pres">
      <dgm:prSet presAssocID="{2D71E116-CA05-4BE1-BA5E-7A0E2F49CC86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D5BC6F-2CC1-4359-834C-2ED2E1B1E7AF}" type="presOf" srcId="{008F7006-E773-41AA-AB98-C2BE7D4C57F2}" destId="{76D48A2A-D761-46C1-8081-9553015FEFD2}" srcOrd="0" destOrd="0" presId="urn:microsoft.com/office/officeart/2005/8/layout/vList2"/>
    <dgm:cxn modelId="{710508EC-83AA-4708-92B1-E476F8FE7E5F}" type="presOf" srcId="{2D71E116-CA05-4BE1-BA5E-7A0E2F49CC86}" destId="{7914EE0F-C8F8-42B7-A005-6C1AAD421A00}" srcOrd="0" destOrd="0" presId="urn:microsoft.com/office/officeart/2005/8/layout/vList2"/>
    <dgm:cxn modelId="{723EBED0-44E0-4217-A9F4-C37A8A533C5E}" type="presOf" srcId="{FB6BDA3F-DCA5-4628-9F57-21945ECFA4DD}" destId="{D97AC7A5-CAB3-4AFF-8709-48B0C1B0355D}" srcOrd="0" destOrd="0" presId="urn:microsoft.com/office/officeart/2005/8/layout/vList2"/>
    <dgm:cxn modelId="{9F64D79B-738C-43A6-9F9D-343A8EA28FFF}" type="presOf" srcId="{C13240CB-0009-4449-B97D-280B07AF7B12}" destId="{BDD78F45-E824-42CE-8D0B-DE7F79827C05}" srcOrd="0" destOrd="0" presId="urn:microsoft.com/office/officeart/2005/8/layout/vList2"/>
    <dgm:cxn modelId="{7FD48F1B-B33D-4DFA-87B0-38B9ABC2064C}" srcId="{5895F7AC-B2D3-492F-9488-E3BDA5498976}" destId="{C13240CB-0009-4449-B97D-280B07AF7B12}" srcOrd="2" destOrd="0" parTransId="{C98D8957-C6AE-4EFA-A8D7-58C626E24F29}" sibTransId="{39580D50-7652-41B5-8D3E-FFBC9DB9EE9D}"/>
    <dgm:cxn modelId="{CBEAD62C-E897-4F61-B3B5-FF1BCF50DA31}" srcId="{C13240CB-0009-4449-B97D-280B07AF7B12}" destId="{EF3837E9-FE94-4F57-8703-84AAFA6F2F43}" srcOrd="0" destOrd="0" parTransId="{63D80B18-6A1F-4ED3-8C6D-583A9515543E}" sibTransId="{D218F443-78E7-4F12-91B7-546DF0F9D6F0}"/>
    <dgm:cxn modelId="{FE548C2D-FC03-40CD-A87C-A8DB73EB8960}" srcId="{5895F7AC-B2D3-492F-9488-E3BDA5498976}" destId="{2D71E116-CA05-4BE1-BA5E-7A0E2F49CC86}" srcOrd="3" destOrd="0" parTransId="{BB226F51-3AB1-4274-9CB4-AABDBCB163C4}" sibTransId="{2AA7DE59-1BC1-40AF-A44C-E20720EB305F}"/>
    <dgm:cxn modelId="{EACEA1D7-A3AB-4AF5-BBD7-0D1B51EAFA82}" type="presOf" srcId="{EF3837E9-FE94-4F57-8703-84AAFA6F2F43}" destId="{B21A0A38-4F1F-4BB4-96FA-E80D3D4B8D64}" srcOrd="0" destOrd="0" presId="urn:microsoft.com/office/officeart/2005/8/layout/vList2"/>
    <dgm:cxn modelId="{3E8C8C15-0B29-4976-ACD3-C594359080C9}" srcId="{C13240CB-0009-4449-B97D-280B07AF7B12}" destId="{2673AFEA-4A2D-4D23-B415-E44A27464CF7}" srcOrd="2" destOrd="0" parTransId="{EEA01362-CA5C-4F14-812C-CC43B8319B38}" sibTransId="{722D3945-8C26-4EC8-A7E8-DEB5600A87B6}"/>
    <dgm:cxn modelId="{B18D41E2-B998-4DAE-9593-F99D79243339}" type="presOf" srcId="{498FEF8D-381C-41CC-8795-84222626B102}" destId="{F470A918-069B-4289-AFAE-B31AAFAF359C}" srcOrd="0" destOrd="1" presId="urn:microsoft.com/office/officeart/2005/8/layout/vList2"/>
    <dgm:cxn modelId="{78C68AA7-5D01-4B20-B3EF-3E97F2FD96A8}" srcId="{003123B6-B3A5-43E5-B37D-8AC9B3D57145}" destId="{008F7006-E773-41AA-AB98-C2BE7D4C57F2}" srcOrd="0" destOrd="0" parTransId="{AF437D23-132E-4396-8984-58BB95E7961A}" sibTransId="{63A4D1DC-35D7-4BBD-80AD-2B78F05B3B46}"/>
    <dgm:cxn modelId="{DEFE77B2-AD3C-49FD-8099-F0258F1A2109}" type="presOf" srcId="{2673AFEA-4A2D-4D23-B415-E44A27464CF7}" destId="{B21A0A38-4F1F-4BB4-96FA-E80D3D4B8D64}" srcOrd="0" destOrd="2" presId="urn:microsoft.com/office/officeart/2005/8/layout/vList2"/>
    <dgm:cxn modelId="{785C2D37-F434-4115-A50B-41FA78CE726B}" type="presOf" srcId="{E82105E0-2C11-4301-A627-E2A8711A1840}" destId="{F470A918-069B-4289-AFAE-B31AAFAF359C}" srcOrd="0" destOrd="0" presId="urn:microsoft.com/office/officeart/2005/8/layout/vList2"/>
    <dgm:cxn modelId="{522FFACC-7525-4B33-9E7F-71E816D68B23}" srcId="{C0ACA9A9-125A-438B-A68A-953F12CA7A28}" destId="{FB6BDA3F-DCA5-4628-9F57-21945ECFA4DD}" srcOrd="0" destOrd="0" parTransId="{200A81D0-6DA1-4EF8-8593-C36E1B7ACE70}" sibTransId="{B6E5E8A6-1017-4E7A-B6AA-A0BDBC963076}"/>
    <dgm:cxn modelId="{C02D5AF5-EE63-4251-A887-6583B88BB7A7}" srcId="{5895F7AC-B2D3-492F-9488-E3BDA5498976}" destId="{C0ACA9A9-125A-438B-A68A-953F12CA7A28}" srcOrd="1" destOrd="0" parTransId="{73355D96-DA6B-46A8-BD0F-65ABEF2383A3}" sibTransId="{E9C9D7EB-F0AB-45E2-B61C-189F4774DA75}"/>
    <dgm:cxn modelId="{A3FCD6D8-C675-4A1B-B4C2-E67D3D4226F1}" type="presOf" srcId="{003123B6-B3A5-43E5-B37D-8AC9B3D57145}" destId="{93C81966-0AA3-42E7-B7B8-2E99E7506244}" srcOrd="0" destOrd="0" presId="urn:microsoft.com/office/officeart/2005/8/layout/vList2"/>
    <dgm:cxn modelId="{C2A436EF-EE82-4EAC-8E17-B0D136BA8332}" srcId="{5895F7AC-B2D3-492F-9488-E3BDA5498976}" destId="{003123B6-B3A5-43E5-B37D-8AC9B3D57145}" srcOrd="0" destOrd="0" parTransId="{9E9566E1-67DF-4242-BAA4-67F9A2D0AF99}" sibTransId="{A3D303EC-7993-410A-8C97-AED8A9B351F8}"/>
    <dgm:cxn modelId="{4064AEDF-E573-4AAB-BC18-D96B772B2E73}" srcId="{2D71E116-CA05-4BE1-BA5E-7A0E2F49CC86}" destId="{498FEF8D-381C-41CC-8795-84222626B102}" srcOrd="1" destOrd="0" parTransId="{868C8113-F7FD-4006-8A02-E9CB1140E767}" sibTransId="{3130CA58-2043-46C8-8616-0F3D7D34CDA7}"/>
    <dgm:cxn modelId="{CB3E9EEF-5F42-46E3-957E-F88307080895}" srcId="{2D71E116-CA05-4BE1-BA5E-7A0E2F49CC86}" destId="{E82105E0-2C11-4301-A627-E2A8711A1840}" srcOrd="0" destOrd="0" parTransId="{C4AA9232-84EB-49E5-983D-6C1E2F823009}" sibTransId="{BE8BA15E-5E62-4A89-9972-DE550AD37246}"/>
    <dgm:cxn modelId="{C617D701-E1EC-45E3-9F72-2221194CDDC6}" type="presOf" srcId="{C0ACA9A9-125A-438B-A68A-953F12CA7A28}" destId="{AFAFDAB5-371E-454F-AF44-16B9119E83B8}" srcOrd="0" destOrd="0" presId="urn:microsoft.com/office/officeart/2005/8/layout/vList2"/>
    <dgm:cxn modelId="{37B9033B-68D3-4159-B988-B89F6B18AEF6}" type="presOf" srcId="{5895F7AC-B2D3-492F-9488-E3BDA5498976}" destId="{C2F68CFB-E983-46C0-8A4E-4D2EBA6ECC3D}" srcOrd="0" destOrd="0" presId="urn:microsoft.com/office/officeart/2005/8/layout/vList2"/>
    <dgm:cxn modelId="{01B1585F-1A8D-4B36-AEAE-CF36E4F21AED}" srcId="{C13240CB-0009-4449-B97D-280B07AF7B12}" destId="{7CFDD564-187F-4D21-90DE-9483098364D7}" srcOrd="1" destOrd="0" parTransId="{1D2324DA-A4EF-48FC-94AE-A10C3012EE61}" sibTransId="{F50BD738-4236-4577-8371-B10DA051894A}"/>
    <dgm:cxn modelId="{80BECC74-F79B-4C12-BC4E-D5F92F4F3C80}" type="presOf" srcId="{7CFDD564-187F-4D21-90DE-9483098364D7}" destId="{B21A0A38-4F1F-4BB4-96FA-E80D3D4B8D64}" srcOrd="0" destOrd="1" presId="urn:microsoft.com/office/officeart/2005/8/layout/vList2"/>
    <dgm:cxn modelId="{13394706-3709-4E47-9E87-8B538215DED8}" type="presParOf" srcId="{C2F68CFB-E983-46C0-8A4E-4D2EBA6ECC3D}" destId="{93C81966-0AA3-42E7-B7B8-2E99E7506244}" srcOrd="0" destOrd="0" presId="urn:microsoft.com/office/officeart/2005/8/layout/vList2"/>
    <dgm:cxn modelId="{463D1868-6767-48BA-B111-E42CEE505661}" type="presParOf" srcId="{C2F68CFB-E983-46C0-8A4E-4D2EBA6ECC3D}" destId="{76D48A2A-D761-46C1-8081-9553015FEFD2}" srcOrd="1" destOrd="0" presId="urn:microsoft.com/office/officeart/2005/8/layout/vList2"/>
    <dgm:cxn modelId="{A9BFBE65-8DDD-4D6B-A701-81EE7FA5D2C7}" type="presParOf" srcId="{C2F68CFB-E983-46C0-8A4E-4D2EBA6ECC3D}" destId="{AFAFDAB5-371E-454F-AF44-16B9119E83B8}" srcOrd="2" destOrd="0" presId="urn:microsoft.com/office/officeart/2005/8/layout/vList2"/>
    <dgm:cxn modelId="{8C9C9F23-CB59-4C87-81A5-D4022C17B614}" type="presParOf" srcId="{C2F68CFB-E983-46C0-8A4E-4D2EBA6ECC3D}" destId="{D97AC7A5-CAB3-4AFF-8709-48B0C1B0355D}" srcOrd="3" destOrd="0" presId="urn:microsoft.com/office/officeart/2005/8/layout/vList2"/>
    <dgm:cxn modelId="{BEE24B08-33AD-43F2-AC11-856AFCB0B1AE}" type="presParOf" srcId="{C2F68CFB-E983-46C0-8A4E-4D2EBA6ECC3D}" destId="{BDD78F45-E824-42CE-8D0B-DE7F79827C05}" srcOrd="4" destOrd="0" presId="urn:microsoft.com/office/officeart/2005/8/layout/vList2"/>
    <dgm:cxn modelId="{CCC1555F-BB9E-4CD5-B0FE-96D27CC3F67F}" type="presParOf" srcId="{C2F68CFB-E983-46C0-8A4E-4D2EBA6ECC3D}" destId="{B21A0A38-4F1F-4BB4-96FA-E80D3D4B8D64}" srcOrd="5" destOrd="0" presId="urn:microsoft.com/office/officeart/2005/8/layout/vList2"/>
    <dgm:cxn modelId="{39905A7A-877E-4224-B14A-9A6AAE0DCD4E}" type="presParOf" srcId="{C2F68CFB-E983-46C0-8A4E-4D2EBA6ECC3D}" destId="{7914EE0F-C8F8-42B7-A005-6C1AAD421A00}" srcOrd="6" destOrd="0" presId="urn:microsoft.com/office/officeart/2005/8/layout/vList2"/>
    <dgm:cxn modelId="{EE06CD73-D365-4A93-91FB-0EA57FA30FC1}" type="presParOf" srcId="{C2F68CFB-E983-46C0-8A4E-4D2EBA6ECC3D}" destId="{F470A918-069B-4289-AFAE-B31AAFAF359C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F47247-A825-4F44-94A0-F43588D9EA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E393A2-47C4-465E-AC85-721CBF793D9B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400" b="1" dirty="0" smtClean="0"/>
            <a:t>Инфраструктура рынка</a:t>
          </a:r>
          <a:endParaRPr lang="ru-RU" sz="1400" b="1" dirty="0"/>
        </a:p>
      </dgm:t>
    </dgm:pt>
    <dgm:pt modelId="{B443080C-DBF4-4975-8E35-DC459DC2206B}" type="parTrans" cxnId="{446C2548-E8A8-4F13-B51C-A1631BC966FB}">
      <dgm:prSet/>
      <dgm:spPr/>
      <dgm:t>
        <a:bodyPr/>
        <a:lstStyle/>
        <a:p>
          <a:endParaRPr lang="ru-RU" sz="1400"/>
        </a:p>
      </dgm:t>
    </dgm:pt>
    <dgm:pt modelId="{1CC18DDC-45B1-4ACE-BF8B-2AF7BD468330}" type="sibTrans" cxnId="{446C2548-E8A8-4F13-B51C-A1631BC966FB}">
      <dgm:prSet/>
      <dgm:spPr/>
      <dgm:t>
        <a:bodyPr/>
        <a:lstStyle/>
        <a:p>
          <a:endParaRPr lang="ru-RU" sz="1400"/>
        </a:p>
      </dgm:t>
    </dgm:pt>
    <dgm:pt modelId="{04B650DE-A94B-428C-AA24-866EC4E7ABDB}">
      <dgm:prSet phldrT="[Текст]" custT="1"/>
      <dgm:spPr/>
      <dgm:t>
        <a:bodyPr/>
        <a:lstStyle/>
        <a:p>
          <a:r>
            <a:rPr lang="ru-RU" sz="1400" dirty="0" smtClean="0"/>
            <a:t>844 аптечных точки (610 аптек, 221 аптечный пункт)</a:t>
          </a:r>
          <a:endParaRPr lang="ru-RU" sz="1400" dirty="0"/>
        </a:p>
      </dgm:t>
    </dgm:pt>
    <dgm:pt modelId="{AAF39DC9-B650-4A03-91E9-4B22F6281429}" type="parTrans" cxnId="{40933331-8EC0-40D6-8566-B4B68F2E28FA}">
      <dgm:prSet/>
      <dgm:spPr/>
      <dgm:t>
        <a:bodyPr/>
        <a:lstStyle/>
        <a:p>
          <a:endParaRPr lang="ru-RU" sz="1400"/>
        </a:p>
      </dgm:t>
    </dgm:pt>
    <dgm:pt modelId="{74D607C6-41C2-4C68-A520-182FF20449F5}" type="sibTrans" cxnId="{40933331-8EC0-40D6-8566-B4B68F2E28FA}">
      <dgm:prSet/>
      <dgm:spPr/>
      <dgm:t>
        <a:bodyPr/>
        <a:lstStyle/>
        <a:p>
          <a:endParaRPr lang="ru-RU" sz="1400"/>
        </a:p>
      </dgm:t>
    </dgm:pt>
    <dgm:pt modelId="{D43F05BC-90C5-40D9-9FDB-3CFAB54F728F}">
      <dgm:prSet phldrT="[Текст]" custT="1"/>
      <dgm:spPr/>
      <dgm:t>
        <a:bodyPr/>
        <a:lstStyle/>
        <a:p>
          <a:r>
            <a:rPr lang="ru-RU" sz="1400" dirty="0" smtClean="0"/>
            <a:t>9 аптечных складов дистрибьюторов</a:t>
          </a:r>
          <a:endParaRPr lang="ru-RU" sz="1400" dirty="0"/>
        </a:p>
      </dgm:t>
    </dgm:pt>
    <dgm:pt modelId="{27717324-2287-4690-8514-164862C8429E}" type="parTrans" cxnId="{F0325DE5-04FF-438A-8740-39CB1C781848}">
      <dgm:prSet/>
      <dgm:spPr/>
      <dgm:t>
        <a:bodyPr/>
        <a:lstStyle/>
        <a:p>
          <a:endParaRPr lang="ru-RU" sz="1400"/>
        </a:p>
      </dgm:t>
    </dgm:pt>
    <dgm:pt modelId="{52A9C1FA-79F9-4405-BE7C-C258F92ED0E3}" type="sibTrans" cxnId="{F0325DE5-04FF-438A-8740-39CB1C781848}">
      <dgm:prSet/>
      <dgm:spPr/>
      <dgm:t>
        <a:bodyPr/>
        <a:lstStyle/>
        <a:p>
          <a:endParaRPr lang="ru-RU" sz="1400"/>
        </a:p>
      </dgm:t>
    </dgm:pt>
    <dgm:pt modelId="{E3E5EB91-25FE-4C53-9DA6-8B062E3B90DD}">
      <dgm:prSet custT="1"/>
      <dgm:spPr>
        <a:solidFill>
          <a:srgbClr val="002060"/>
        </a:solidFill>
      </dgm:spPr>
      <dgm:t>
        <a:bodyPr/>
        <a:lstStyle/>
        <a:p>
          <a:r>
            <a:rPr lang="ru-RU" sz="1400" b="1" dirty="0" smtClean="0"/>
            <a:t>Возможный выход на рынок Республики Крым российских дистрибьюторов</a:t>
          </a:r>
          <a:endParaRPr lang="en-US" sz="1400" b="1" dirty="0" smtClean="0"/>
        </a:p>
      </dgm:t>
    </dgm:pt>
    <dgm:pt modelId="{37D4BF98-66DA-4360-B686-67ECAAF9D1E6}" type="parTrans" cxnId="{94131FCD-7946-4F5E-80A3-DCF4B30D77E2}">
      <dgm:prSet/>
      <dgm:spPr/>
      <dgm:t>
        <a:bodyPr/>
        <a:lstStyle/>
        <a:p>
          <a:endParaRPr lang="ru-RU" sz="1600"/>
        </a:p>
      </dgm:t>
    </dgm:pt>
    <dgm:pt modelId="{987631D5-F4A7-41C0-8611-DEBE0163BA4A}" type="sibTrans" cxnId="{94131FCD-7946-4F5E-80A3-DCF4B30D77E2}">
      <dgm:prSet/>
      <dgm:spPr/>
      <dgm:t>
        <a:bodyPr/>
        <a:lstStyle/>
        <a:p>
          <a:endParaRPr lang="ru-RU" sz="1600"/>
        </a:p>
      </dgm:t>
    </dgm:pt>
    <dgm:pt modelId="{7BA13EDF-6342-44F7-A916-2BBFF4F3250E}">
      <dgm:prSet custT="1"/>
      <dgm:spPr>
        <a:noFill/>
      </dgm:spPr>
      <dgm:t>
        <a:bodyPr/>
        <a:lstStyle/>
        <a:p>
          <a:r>
            <a:rPr lang="ru-RU" sz="1400" dirty="0" smtClean="0"/>
            <a:t>Катрен</a:t>
          </a:r>
          <a:endParaRPr lang="en-US" sz="1400" dirty="0" smtClean="0"/>
        </a:p>
      </dgm:t>
    </dgm:pt>
    <dgm:pt modelId="{5AC0EDD8-21AB-4888-9CCD-0C5953763DF5}" type="parTrans" cxnId="{EC9E0874-F0D9-496E-AB4F-3C2A60FE110B}">
      <dgm:prSet/>
      <dgm:spPr/>
      <dgm:t>
        <a:bodyPr/>
        <a:lstStyle/>
        <a:p>
          <a:endParaRPr lang="ru-RU" sz="1600"/>
        </a:p>
      </dgm:t>
    </dgm:pt>
    <dgm:pt modelId="{A398AEE3-4F5F-4C8F-8BF6-6E0567188812}" type="sibTrans" cxnId="{EC9E0874-F0D9-496E-AB4F-3C2A60FE110B}">
      <dgm:prSet/>
      <dgm:spPr/>
      <dgm:t>
        <a:bodyPr/>
        <a:lstStyle/>
        <a:p>
          <a:endParaRPr lang="ru-RU" sz="1600"/>
        </a:p>
      </dgm:t>
    </dgm:pt>
    <dgm:pt modelId="{2007C85B-8645-49A9-A8F9-8BF17AAC9D5B}">
      <dgm:prSet custT="1"/>
      <dgm:spPr>
        <a:noFill/>
      </dgm:spPr>
      <dgm:t>
        <a:bodyPr/>
        <a:lstStyle/>
        <a:p>
          <a:r>
            <a:rPr lang="ru-RU" sz="1400" dirty="0" smtClean="0"/>
            <a:t>Протек</a:t>
          </a:r>
          <a:endParaRPr lang="en-US" sz="1400" dirty="0" smtClean="0"/>
        </a:p>
      </dgm:t>
    </dgm:pt>
    <dgm:pt modelId="{037FA0AD-D2EF-4BA2-B188-471A649F37C9}" type="parTrans" cxnId="{1D868F6A-CDB0-43D1-B9A4-513390C1DF30}">
      <dgm:prSet/>
      <dgm:spPr/>
      <dgm:t>
        <a:bodyPr/>
        <a:lstStyle/>
        <a:p>
          <a:endParaRPr lang="ru-RU" sz="1600"/>
        </a:p>
      </dgm:t>
    </dgm:pt>
    <dgm:pt modelId="{3E8DA4BC-E171-41CA-A75A-31A8238FE4AF}" type="sibTrans" cxnId="{1D868F6A-CDB0-43D1-B9A4-513390C1DF30}">
      <dgm:prSet/>
      <dgm:spPr/>
      <dgm:t>
        <a:bodyPr/>
        <a:lstStyle/>
        <a:p>
          <a:endParaRPr lang="ru-RU" sz="1600"/>
        </a:p>
      </dgm:t>
    </dgm:pt>
    <dgm:pt modelId="{C09630D2-CEE5-4352-861A-A9430343AF3E}">
      <dgm:prSet custT="1"/>
      <dgm:spPr>
        <a:noFill/>
      </dgm:spPr>
      <dgm:t>
        <a:bodyPr/>
        <a:lstStyle/>
        <a:p>
          <a:r>
            <a:rPr lang="ru-RU" sz="1400" dirty="0" smtClean="0"/>
            <a:t>Альянс Хелскеа</a:t>
          </a:r>
          <a:endParaRPr lang="en-US" sz="1400" dirty="0" smtClean="0"/>
        </a:p>
      </dgm:t>
    </dgm:pt>
    <dgm:pt modelId="{E9C39C92-D6F7-407D-A539-8F370B67AC39}" type="parTrans" cxnId="{FA765CFE-C8CA-4039-A92D-DBCB84DB77C9}">
      <dgm:prSet/>
      <dgm:spPr/>
      <dgm:t>
        <a:bodyPr/>
        <a:lstStyle/>
        <a:p>
          <a:endParaRPr lang="ru-RU" sz="1600"/>
        </a:p>
      </dgm:t>
    </dgm:pt>
    <dgm:pt modelId="{23106F91-0B84-43E0-A252-3313C461F272}" type="sibTrans" cxnId="{FA765CFE-C8CA-4039-A92D-DBCB84DB77C9}">
      <dgm:prSet/>
      <dgm:spPr/>
      <dgm:t>
        <a:bodyPr/>
        <a:lstStyle/>
        <a:p>
          <a:endParaRPr lang="ru-RU" sz="1600"/>
        </a:p>
      </dgm:t>
    </dgm:pt>
    <dgm:pt modelId="{24CF64DF-BC50-41D9-8C14-0EDD3E01E191}">
      <dgm:prSet custT="1"/>
      <dgm:spPr>
        <a:noFill/>
      </dgm:spPr>
      <dgm:t>
        <a:bodyPr/>
        <a:lstStyle/>
        <a:p>
          <a:r>
            <a:rPr lang="ru-RU" sz="1400" dirty="0" smtClean="0"/>
            <a:t>Роста</a:t>
          </a:r>
          <a:endParaRPr lang="en-US" sz="1400" dirty="0" smtClean="0"/>
        </a:p>
      </dgm:t>
    </dgm:pt>
    <dgm:pt modelId="{8EA59090-D2E0-4A15-8E18-6FA175F4F7A3}" type="parTrans" cxnId="{63EBDB8A-108C-46BB-813E-47950E6C1ED6}">
      <dgm:prSet/>
      <dgm:spPr/>
      <dgm:t>
        <a:bodyPr/>
        <a:lstStyle/>
        <a:p>
          <a:endParaRPr lang="ru-RU" sz="1600"/>
        </a:p>
      </dgm:t>
    </dgm:pt>
    <dgm:pt modelId="{9DB47828-B3A2-42D9-AE7E-DD8112CB8516}" type="sibTrans" cxnId="{63EBDB8A-108C-46BB-813E-47950E6C1ED6}">
      <dgm:prSet/>
      <dgm:spPr/>
      <dgm:t>
        <a:bodyPr/>
        <a:lstStyle/>
        <a:p>
          <a:endParaRPr lang="ru-RU" sz="1600"/>
        </a:p>
      </dgm:t>
    </dgm:pt>
    <dgm:pt modelId="{4B73BCBD-177B-4EED-B9D8-65C1B688B7FB}">
      <dgm:prSet custT="1"/>
      <dgm:spPr>
        <a:noFill/>
      </dgm:spPr>
      <dgm:t>
        <a:bodyPr/>
        <a:lstStyle/>
        <a:p>
          <a:r>
            <a:rPr lang="ru-RU" sz="1400" dirty="0" smtClean="0"/>
            <a:t>Ориола</a:t>
          </a:r>
          <a:endParaRPr lang="en-US" sz="1400" dirty="0" smtClean="0"/>
        </a:p>
      </dgm:t>
    </dgm:pt>
    <dgm:pt modelId="{C8C71539-AC47-43A2-BCEE-928ADD63EB20}" type="parTrans" cxnId="{22E79B3F-A25B-4DC2-A850-9C8B5831066B}">
      <dgm:prSet/>
      <dgm:spPr/>
      <dgm:t>
        <a:bodyPr/>
        <a:lstStyle/>
        <a:p>
          <a:endParaRPr lang="ru-RU" sz="1600"/>
        </a:p>
      </dgm:t>
    </dgm:pt>
    <dgm:pt modelId="{0CF9F342-ABB8-4274-A94E-35C8B7744545}" type="sibTrans" cxnId="{22E79B3F-A25B-4DC2-A850-9C8B5831066B}">
      <dgm:prSet/>
      <dgm:spPr/>
      <dgm:t>
        <a:bodyPr/>
        <a:lstStyle/>
        <a:p>
          <a:endParaRPr lang="ru-RU" sz="1600"/>
        </a:p>
      </dgm:t>
    </dgm:pt>
    <dgm:pt modelId="{F58834BB-7AA1-4AD2-B64B-EB9B9281CECE}">
      <dgm:prSet custT="1"/>
      <dgm:spPr>
        <a:solidFill>
          <a:schemeClr val="bg1"/>
        </a:solidFill>
      </dgm:spPr>
      <dgm:t>
        <a:bodyPr/>
        <a:lstStyle/>
        <a:p>
          <a:r>
            <a:rPr lang="ru-RU" sz="1400" dirty="0" smtClean="0"/>
            <a:t>81,8% доли рынка приходится на ЛС; 18,2% - на нелекарственную продукцию</a:t>
          </a:r>
          <a:endParaRPr lang="en-US" sz="1400" dirty="0" smtClean="0"/>
        </a:p>
      </dgm:t>
    </dgm:pt>
    <dgm:pt modelId="{A8D4B70E-126F-4A60-A007-985A8674DCCD}" type="parTrans" cxnId="{A087A52F-651C-4D87-9BC0-CBB02E1AFE81}">
      <dgm:prSet/>
      <dgm:spPr/>
      <dgm:t>
        <a:bodyPr/>
        <a:lstStyle/>
        <a:p>
          <a:endParaRPr lang="ru-RU"/>
        </a:p>
      </dgm:t>
    </dgm:pt>
    <dgm:pt modelId="{BFABA82A-3D9E-4A2E-AA2E-CC3635DF4B02}" type="sibTrans" cxnId="{A087A52F-651C-4D87-9BC0-CBB02E1AFE81}">
      <dgm:prSet/>
      <dgm:spPr/>
      <dgm:t>
        <a:bodyPr/>
        <a:lstStyle/>
        <a:p>
          <a:endParaRPr lang="ru-RU"/>
        </a:p>
      </dgm:t>
    </dgm:pt>
    <dgm:pt modelId="{8728C58D-8540-4D8A-8B5D-4E8550F5B57A}">
      <dgm:prSet custT="1"/>
      <dgm:spPr>
        <a:solidFill>
          <a:srgbClr val="002060"/>
        </a:solidFill>
      </dgm:spPr>
      <dgm:t>
        <a:bodyPr/>
        <a:lstStyle/>
        <a:p>
          <a:r>
            <a:rPr lang="ru-RU" sz="1400" b="1" dirty="0" smtClean="0"/>
            <a:t>Характеристика фармрынка Республики Крым</a:t>
          </a:r>
          <a:endParaRPr lang="en-US" sz="1400" b="1" dirty="0" smtClean="0"/>
        </a:p>
      </dgm:t>
    </dgm:pt>
    <dgm:pt modelId="{4B7CD440-A5C8-40DC-AC50-80952665FFB7}" type="parTrans" cxnId="{337C486C-FFA0-4359-B773-86415F3CE34A}">
      <dgm:prSet/>
      <dgm:spPr/>
      <dgm:t>
        <a:bodyPr/>
        <a:lstStyle/>
        <a:p>
          <a:endParaRPr lang="ru-RU"/>
        </a:p>
      </dgm:t>
    </dgm:pt>
    <dgm:pt modelId="{8E67FAC0-DEC0-4A0A-85CF-C9B427A62985}" type="sibTrans" cxnId="{337C486C-FFA0-4359-B773-86415F3CE34A}">
      <dgm:prSet/>
      <dgm:spPr/>
      <dgm:t>
        <a:bodyPr/>
        <a:lstStyle/>
        <a:p>
          <a:endParaRPr lang="ru-RU"/>
        </a:p>
      </dgm:t>
    </dgm:pt>
    <dgm:pt modelId="{0D32A660-1584-48AD-942E-0E6EA9381721}">
      <dgm:prSet custT="1"/>
      <dgm:spPr>
        <a:solidFill>
          <a:schemeClr val="bg1"/>
        </a:solidFill>
      </dgm:spPr>
      <dgm:t>
        <a:bodyPr/>
        <a:lstStyle/>
        <a:p>
          <a:r>
            <a:rPr lang="ru-RU" sz="1400" dirty="0" smtClean="0"/>
            <a:t>65,7% - доля импортных ЛС, 30,8% - украинские ЛС, 3,5% - российские ЛС</a:t>
          </a:r>
          <a:endParaRPr lang="en-US" sz="1400" dirty="0" smtClean="0"/>
        </a:p>
      </dgm:t>
    </dgm:pt>
    <dgm:pt modelId="{057A1AF0-9D94-4BA4-B7FD-7A0007676A7E}" type="parTrans" cxnId="{7124684B-AC95-4B41-9D6E-BE829E6DF636}">
      <dgm:prSet/>
      <dgm:spPr/>
      <dgm:t>
        <a:bodyPr/>
        <a:lstStyle/>
        <a:p>
          <a:endParaRPr lang="ru-RU"/>
        </a:p>
      </dgm:t>
    </dgm:pt>
    <dgm:pt modelId="{2CE34D2E-1142-41C5-A105-21759381CA6B}" type="sibTrans" cxnId="{7124684B-AC95-4B41-9D6E-BE829E6DF636}">
      <dgm:prSet/>
      <dgm:spPr/>
      <dgm:t>
        <a:bodyPr/>
        <a:lstStyle/>
        <a:p>
          <a:endParaRPr lang="ru-RU"/>
        </a:p>
      </dgm:t>
    </dgm:pt>
    <dgm:pt modelId="{24EF0C0B-7CA8-4B93-8C9C-143C868D353A}">
      <dgm:prSet custT="1"/>
      <dgm:spPr>
        <a:solidFill>
          <a:schemeClr val="bg1"/>
        </a:solidFill>
      </dgm:spPr>
      <dgm:t>
        <a:bodyPr/>
        <a:lstStyle/>
        <a:p>
          <a:r>
            <a:rPr lang="ru-RU" sz="1400" dirty="0" smtClean="0"/>
            <a:t>На топ-5 дистрибьюторов приходится чуть более 94% розничного рынка </a:t>
          </a:r>
          <a:endParaRPr lang="en-US" sz="1400" dirty="0" smtClean="0"/>
        </a:p>
      </dgm:t>
    </dgm:pt>
    <dgm:pt modelId="{61485F53-6482-4479-8486-AB7B361031F9}" type="parTrans" cxnId="{9D344A99-E291-4342-85B1-3985DDB188F2}">
      <dgm:prSet/>
      <dgm:spPr/>
      <dgm:t>
        <a:bodyPr/>
        <a:lstStyle/>
        <a:p>
          <a:endParaRPr lang="ru-RU"/>
        </a:p>
      </dgm:t>
    </dgm:pt>
    <dgm:pt modelId="{63D0172F-BBD3-4321-88B8-28A6611FD7FC}" type="sibTrans" cxnId="{9D344A99-E291-4342-85B1-3985DDB188F2}">
      <dgm:prSet/>
      <dgm:spPr/>
      <dgm:t>
        <a:bodyPr/>
        <a:lstStyle/>
        <a:p>
          <a:endParaRPr lang="ru-RU"/>
        </a:p>
      </dgm:t>
    </dgm:pt>
    <dgm:pt modelId="{6E702EED-DDD8-45F9-A1C4-DF86116BD180}">
      <dgm:prSet custT="1"/>
      <dgm:spPr>
        <a:noFill/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и др. (всего порядка 30 дистрибьюторов)</a:t>
          </a:r>
          <a:endParaRPr lang="en-US" sz="1400" dirty="0" smtClean="0">
            <a:solidFill>
              <a:schemeClr val="tx1"/>
            </a:solidFill>
          </a:endParaRPr>
        </a:p>
      </dgm:t>
    </dgm:pt>
    <dgm:pt modelId="{B6663AEB-0AD6-4BAE-A218-364A89703DA7}" type="parTrans" cxnId="{E6D40826-899B-425F-9D65-472C9696AE3F}">
      <dgm:prSet/>
      <dgm:spPr/>
      <dgm:t>
        <a:bodyPr/>
        <a:lstStyle/>
        <a:p>
          <a:endParaRPr lang="ru-RU"/>
        </a:p>
      </dgm:t>
    </dgm:pt>
    <dgm:pt modelId="{5877C038-5386-42A7-8BB1-489F6F063768}" type="sibTrans" cxnId="{E6D40826-899B-425F-9D65-472C9696AE3F}">
      <dgm:prSet/>
      <dgm:spPr/>
      <dgm:t>
        <a:bodyPr/>
        <a:lstStyle/>
        <a:p>
          <a:endParaRPr lang="ru-RU"/>
        </a:p>
      </dgm:t>
    </dgm:pt>
    <dgm:pt modelId="{2FFB7AB4-0790-40B0-A83D-515A519CFEFE}" type="pres">
      <dgm:prSet presAssocID="{42F47247-A825-4F44-94A0-F43588D9EA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568B77-F2BB-43E3-A534-A97B919279DF}" type="pres">
      <dgm:prSet presAssocID="{71E393A2-47C4-465E-AC85-721CBF793D9B}" presName="parentText" presStyleLbl="node1" presStyleIdx="0" presStyleCnt="3" custScaleY="37289" custLinFactNeighborY="-807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6F12D4-876A-4B64-9D7D-0D4D2E99E9AA}" type="pres">
      <dgm:prSet presAssocID="{71E393A2-47C4-465E-AC85-721CBF793D9B}" presName="childText" presStyleLbl="revTx" presStyleIdx="0" presStyleCnt="3" custScaleY="89204" custLinFactNeighborY="-12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98C33-5042-418D-990C-903D8CC246D0}" type="pres">
      <dgm:prSet presAssocID="{E3E5EB91-25FE-4C53-9DA6-8B062E3B90DD}" presName="parentText" presStyleLbl="node1" presStyleIdx="1" presStyleCnt="3" custScaleY="56478" custLinFactNeighborY="-206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20CB-32C1-4BAD-B693-C684F4B3A571}" type="pres">
      <dgm:prSet presAssocID="{E3E5EB91-25FE-4C53-9DA6-8B062E3B90DD}" presName="childText" presStyleLbl="revTx" presStyleIdx="1" presStyleCnt="3" custLinFactNeighborY="-17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D93D6-59EB-4540-8B39-6A82A3149F77}" type="pres">
      <dgm:prSet presAssocID="{8728C58D-8540-4D8A-8B5D-4E8550F5B57A}" presName="parentText" presStyleLbl="node1" presStyleIdx="2" presStyleCnt="3" custScaleY="36078" custLinFactNeighborY="-46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91908-B93D-46B5-98BC-6BE15074E0EA}" type="pres">
      <dgm:prSet presAssocID="{8728C58D-8540-4D8A-8B5D-4E8550F5B57A}" presName="childText" presStyleLbl="revTx" presStyleIdx="2" presStyleCnt="3" custLinFactNeighborY="3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765CFE-C8CA-4039-A92D-DBCB84DB77C9}" srcId="{E3E5EB91-25FE-4C53-9DA6-8B062E3B90DD}" destId="{C09630D2-CEE5-4352-861A-A9430343AF3E}" srcOrd="2" destOrd="0" parTransId="{E9C39C92-D6F7-407D-A539-8F370B67AC39}" sibTransId="{23106F91-0B84-43E0-A252-3313C461F272}"/>
    <dgm:cxn modelId="{22E79B3F-A25B-4DC2-A850-9C8B5831066B}" srcId="{E3E5EB91-25FE-4C53-9DA6-8B062E3B90DD}" destId="{4B73BCBD-177B-4EED-B9D8-65C1B688B7FB}" srcOrd="4" destOrd="0" parTransId="{C8C71539-AC47-43A2-BCEE-928ADD63EB20}" sibTransId="{0CF9F342-ABB8-4274-A94E-35C8B7744545}"/>
    <dgm:cxn modelId="{FFD03B75-841D-419B-B217-84A18725153E}" type="presOf" srcId="{7BA13EDF-6342-44F7-A916-2BBFF4F3250E}" destId="{B98520CB-32C1-4BAD-B693-C684F4B3A571}" srcOrd="0" destOrd="0" presId="urn:microsoft.com/office/officeart/2005/8/layout/vList2"/>
    <dgm:cxn modelId="{A087A52F-651C-4D87-9BC0-CBB02E1AFE81}" srcId="{8728C58D-8540-4D8A-8B5D-4E8550F5B57A}" destId="{F58834BB-7AA1-4AD2-B64B-EB9B9281CECE}" srcOrd="0" destOrd="0" parTransId="{A8D4B70E-126F-4A60-A007-985A8674DCCD}" sibTransId="{BFABA82A-3D9E-4A2E-AA2E-CC3635DF4B02}"/>
    <dgm:cxn modelId="{7124684B-AC95-4B41-9D6E-BE829E6DF636}" srcId="{8728C58D-8540-4D8A-8B5D-4E8550F5B57A}" destId="{0D32A660-1584-48AD-942E-0E6EA9381721}" srcOrd="1" destOrd="0" parTransId="{057A1AF0-9D94-4BA4-B7FD-7A0007676A7E}" sibTransId="{2CE34D2E-1142-41C5-A105-21759381CA6B}"/>
    <dgm:cxn modelId="{1597DAB8-9FB4-4E9A-BE95-A49D90DF802A}" type="presOf" srcId="{42F47247-A825-4F44-94A0-F43588D9EA8C}" destId="{2FFB7AB4-0790-40B0-A83D-515A519CFEFE}" srcOrd="0" destOrd="0" presId="urn:microsoft.com/office/officeart/2005/8/layout/vList2"/>
    <dgm:cxn modelId="{40933331-8EC0-40D6-8566-B4B68F2E28FA}" srcId="{71E393A2-47C4-465E-AC85-721CBF793D9B}" destId="{04B650DE-A94B-428C-AA24-866EC4E7ABDB}" srcOrd="0" destOrd="0" parTransId="{AAF39DC9-B650-4A03-91E9-4B22F6281429}" sibTransId="{74D607C6-41C2-4C68-A520-182FF20449F5}"/>
    <dgm:cxn modelId="{40A5612F-76CA-4C3B-AD81-41B9BA9E2E70}" type="presOf" srcId="{2007C85B-8645-49A9-A8F9-8BF17AAC9D5B}" destId="{B98520CB-32C1-4BAD-B693-C684F4B3A571}" srcOrd="0" destOrd="1" presId="urn:microsoft.com/office/officeart/2005/8/layout/vList2"/>
    <dgm:cxn modelId="{EC9E0874-F0D9-496E-AB4F-3C2A60FE110B}" srcId="{E3E5EB91-25FE-4C53-9DA6-8B062E3B90DD}" destId="{7BA13EDF-6342-44F7-A916-2BBFF4F3250E}" srcOrd="0" destOrd="0" parTransId="{5AC0EDD8-21AB-4888-9CCD-0C5953763DF5}" sibTransId="{A398AEE3-4F5F-4C8F-8BF6-6E0567188812}"/>
    <dgm:cxn modelId="{82B5264E-A547-46A6-830F-DCBD4E1AD6DB}" type="presOf" srcId="{6E702EED-DDD8-45F9-A1C4-DF86116BD180}" destId="{B98520CB-32C1-4BAD-B693-C684F4B3A571}" srcOrd="0" destOrd="5" presId="urn:microsoft.com/office/officeart/2005/8/layout/vList2"/>
    <dgm:cxn modelId="{46859E34-E2BE-41F1-9EF8-AE3139FD5847}" type="presOf" srcId="{8728C58D-8540-4D8A-8B5D-4E8550F5B57A}" destId="{FEDD93D6-59EB-4540-8B39-6A82A3149F77}" srcOrd="0" destOrd="0" presId="urn:microsoft.com/office/officeart/2005/8/layout/vList2"/>
    <dgm:cxn modelId="{002E707C-188A-4618-9D32-9F8BC9B349EC}" type="presOf" srcId="{E3E5EB91-25FE-4C53-9DA6-8B062E3B90DD}" destId="{46898C33-5042-418D-990C-903D8CC246D0}" srcOrd="0" destOrd="0" presId="urn:microsoft.com/office/officeart/2005/8/layout/vList2"/>
    <dgm:cxn modelId="{6696C173-9021-45F2-B13B-92C01B4C7AF8}" type="presOf" srcId="{F58834BB-7AA1-4AD2-B64B-EB9B9281CECE}" destId="{93791908-B93D-46B5-98BC-6BE15074E0EA}" srcOrd="0" destOrd="0" presId="urn:microsoft.com/office/officeart/2005/8/layout/vList2"/>
    <dgm:cxn modelId="{337C486C-FFA0-4359-B773-86415F3CE34A}" srcId="{42F47247-A825-4F44-94A0-F43588D9EA8C}" destId="{8728C58D-8540-4D8A-8B5D-4E8550F5B57A}" srcOrd="2" destOrd="0" parTransId="{4B7CD440-A5C8-40DC-AC50-80952665FFB7}" sibTransId="{8E67FAC0-DEC0-4A0A-85CF-C9B427A62985}"/>
    <dgm:cxn modelId="{EB24DFC0-2064-42D7-A9CB-0846B37ABE0D}" type="presOf" srcId="{4B73BCBD-177B-4EED-B9D8-65C1B688B7FB}" destId="{B98520CB-32C1-4BAD-B693-C684F4B3A571}" srcOrd="0" destOrd="4" presId="urn:microsoft.com/office/officeart/2005/8/layout/vList2"/>
    <dgm:cxn modelId="{99FAA59F-183C-413F-B898-96945160A0B4}" type="presOf" srcId="{24CF64DF-BC50-41D9-8C14-0EDD3E01E191}" destId="{B98520CB-32C1-4BAD-B693-C684F4B3A571}" srcOrd="0" destOrd="3" presId="urn:microsoft.com/office/officeart/2005/8/layout/vList2"/>
    <dgm:cxn modelId="{63EBDB8A-108C-46BB-813E-47950E6C1ED6}" srcId="{E3E5EB91-25FE-4C53-9DA6-8B062E3B90DD}" destId="{24CF64DF-BC50-41D9-8C14-0EDD3E01E191}" srcOrd="3" destOrd="0" parTransId="{8EA59090-D2E0-4A15-8E18-6FA175F4F7A3}" sibTransId="{9DB47828-B3A2-42D9-AE7E-DD8112CB8516}"/>
    <dgm:cxn modelId="{1D868F6A-CDB0-43D1-B9A4-513390C1DF30}" srcId="{E3E5EB91-25FE-4C53-9DA6-8B062E3B90DD}" destId="{2007C85B-8645-49A9-A8F9-8BF17AAC9D5B}" srcOrd="1" destOrd="0" parTransId="{037FA0AD-D2EF-4BA2-B188-471A649F37C9}" sibTransId="{3E8DA4BC-E171-41CA-A75A-31A8238FE4AF}"/>
    <dgm:cxn modelId="{94131FCD-7946-4F5E-80A3-DCF4B30D77E2}" srcId="{42F47247-A825-4F44-94A0-F43588D9EA8C}" destId="{E3E5EB91-25FE-4C53-9DA6-8B062E3B90DD}" srcOrd="1" destOrd="0" parTransId="{37D4BF98-66DA-4360-B686-67ECAAF9D1E6}" sibTransId="{987631D5-F4A7-41C0-8611-DEBE0163BA4A}"/>
    <dgm:cxn modelId="{D07BD37D-3471-4E54-BF65-B292A096CF9E}" type="presOf" srcId="{04B650DE-A94B-428C-AA24-866EC4E7ABDB}" destId="{656F12D4-876A-4B64-9D7D-0D4D2E99E9AA}" srcOrd="0" destOrd="0" presId="urn:microsoft.com/office/officeart/2005/8/layout/vList2"/>
    <dgm:cxn modelId="{E6D40826-899B-425F-9D65-472C9696AE3F}" srcId="{E3E5EB91-25FE-4C53-9DA6-8B062E3B90DD}" destId="{6E702EED-DDD8-45F9-A1C4-DF86116BD180}" srcOrd="5" destOrd="0" parTransId="{B6663AEB-0AD6-4BAE-A218-364A89703DA7}" sibTransId="{5877C038-5386-42A7-8BB1-489F6F063768}"/>
    <dgm:cxn modelId="{446C2548-E8A8-4F13-B51C-A1631BC966FB}" srcId="{42F47247-A825-4F44-94A0-F43588D9EA8C}" destId="{71E393A2-47C4-465E-AC85-721CBF793D9B}" srcOrd="0" destOrd="0" parTransId="{B443080C-DBF4-4975-8E35-DC459DC2206B}" sibTransId="{1CC18DDC-45B1-4ACE-BF8B-2AF7BD468330}"/>
    <dgm:cxn modelId="{DC60B96B-F313-44B6-939D-0273DC215AC4}" type="presOf" srcId="{0D32A660-1584-48AD-942E-0E6EA9381721}" destId="{93791908-B93D-46B5-98BC-6BE15074E0EA}" srcOrd="0" destOrd="1" presId="urn:microsoft.com/office/officeart/2005/8/layout/vList2"/>
    <dgm:cxn modelId="{D7C00138-FAB0-492E-A416-EE6F93749411}" type="presOf" srcId="{C09630D2-CEE5-4352-861A-A9430343AF3E}" destId="{B98520CB-32C1-4BAD-B693-C684F4B3A571}" srcOrd="0" destOrd="2" presId="urn:microsoft.com/office/officeart/2005/8/layout/vList2"/>
    <dgm:cxn modelId="{001AA0B3-C8BC-4882-A6AC-97DB2EF13E8E}" type="presOf" srcId="{D43F05BC-90C5-40D9-9FDB-3CFAB54F728F}" destId="{656F12D4-876A-4B64-9D7D-0D4D2E99E9AA}" srcOrd="0" destOrd="1" presId="urn:microsoft.com/office/officeart/2005/8/layout/vList2"/>
    <dgm:cxn modelId="{9275630E-560B-4A8E-BCB0-18C7D35DF836}" type="presOf" srcId="{71E393A2-47C4-465E-AC85-721CBF793D9B}" destId="{58568B77-F2BB-43E3-A534-A97B919279DF}" srcOrd="0" destOrd="0" presId="urn:microsoft.com/office/officeart/2005/8/layout/vList2"/>
    <dgm:cxn modelId="{A8F1CC6F-D825-4D48-960F-EE09684866B4}" type="presOf" srcId="{24EF0C0B-7CA8-4B93-8C9C-143C868D353A}" destId="{93791908-B93D-46B5-98BC-6BE15074E0EA}" srcOrd="0" destOrd="2" presId="urn:microsoft.com/office/officeart/2005/8/layout/vList2"/>
    <dgm:cxn modelId="{F0325DE5-04FF-438A-8740-39CB1C781848}" srcId="{71E393A2-47C4-465E-AC85-721CBF793D9B}" destId="{D43F05BC-90C5-40D9-9FDB-3CFAB54F728F}" srcOrd="1" destOrd="0" parTransId="{27717324-2287-4690-8514-164862C8429E}" sibTransId="{52A9C1FA-79F9-4405-BE7C-C258F92ED0E3}"/>
    <dgm:cxn modelId="{9D344A99-E291-4342-85B1-3985DDB188F2}" srcId="{8728C58D-8540-4D8A-8B5D-4E8550F5B57A}" destId="{24EF0C0B-7CA8-4B93-8C9C-143C868D353A}" srcOrd="2" destOrd="0" parTransId="{61485F53-6482-4479-8486-AB7B361031F9}" sibTransId="{63D0172F-BBD3-4321-88B8-28A6611FD7FC}"/>
    <dgm:cxn modelId="{146B4C7F-7EC8-4FB3-B0F0-48DB13B46081}" type="presParOf" srcId="{2FFB7AB4-0790-40B0-A83D-515A519CFEFE}" destId="{58568B77-F2BB-43E3-A534-A97B919279DF}" srcOrd="0" destOrd="0" presId="urn:microsoft.com/office/officeart/2005/8/layout/vList2"/>
    <dgm:cxn modelId="{2DBC78A9-848F-4921-A219-6128485619E5}" type="presParOf" srcId="{2FFB7AB4-0790-40B0-A83D-515A519CFEFE}" destId="{656F12D4-876A-4B64-9D7D-0D4D2E99E9AA}" srcOrd="1" destOrd="0" presId="urn:microsoft.com/office/officeart/2005/8/layout/vList2"/>
    <dgm:cxn modelId="{ACA303FD-ABF3-4482-885E-E126EC06D7E8}" type="presParOf" srcId="{2FFB7AB4-0790-40B0-A83D-515A519CFEFE}" destId="{46898C33-5042-418D-990C-903D8CC246D0}" srcOrd="2" destOrd="0" presId="urn:microsoft.com/office/officeart/2005/8/layout/vList2"/>
    <dgm:cxn modelId="{05B5C206-4552-46FB-8D42-7ABCB2EBB29C}" type="presParOf" srcId="{2FFB7AB4-0790-40B0-A83D-515A519CFEFE}" destId="{B98520CB-32C1-4BAD-B693-C684F4B3A571}" srcOrd="3" destOrd="0" presId="urn:microsoft.com/office/officeart/2005/8/layout/vList2"/>
    <dgm:cxn modelId="{87D307B0-17A7-4A22-8EC1-E9348D2592B2}" type="presParOf" srcId="{2FFB7AB4-0790-40B0-A83D-515A519CFEFE}" destId="{FEDD93D6-59EB-4540-8B39-6A82A3149F77}" srcOrd="4" destOrd="0" presId="urn:microsoft.com/office/officeart/2005/8/layout/vList2"/>
    <dgm:cxn modelId="{6AA648AF-F4AD-4845-AEC4-B44B27E00173}" type="presParOf" srcId="{2FFB7AB4-0790-40B0-A83D-515A519CFEFE}" destId="{93791908-B93D-46B5-98BC-6BE15074E0E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C81966-0AA3-42E7-B7B8-2E99E7506244}">
      <dsp:nvSpPr>
        <dsp:cNvPr id="0" name=""/>
        <dsp:cNvSpPr/>
      </dsp:nvSpPr>
      <dsp:spPr>
        <a:xfrm>
          <a:off x="0" y="111799"/>
          <a:ext cx="8352928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Мультиформатность</a:t>
          </a:r>
          <a:endParaRPr lang="ru-RU" sz="1600" b="0" kern="1200" dirty="0"/>
        </a:p>
      </dsp:txBody>
      <dsp:txXfrm>
        <a:off x="0" y="111799"/>
        <a:ext cx="8352928" cy="411840"/>
      </dsp:txXfrm>
    </dsp:sp>
    <dsp:sp modelId="{76D48A2A-D761-46C1-8081-9553015FEFD2}">
      <dsp:nvSpPr>
        <dsp:cNvPr id="0" name=""/>
        <dsp:cNvSpPr/>
      </dsp:nvSpPr>
      <dsp:spPr>
        <a:xfrm>
          <a:off x="0" y="523639"/>
          <a:ext cx="8352928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solidFill>
                <a:srgbClr val="002060"/>
              </a:solidFill>
            </a:rPr>
            <a:t>На текущий момент большинство федеральных и мультирегиональных сетей развивают свои бренды дискаунтеров</a:t>
          </a:r>
          <a:endParaRPr lang="ru-RU" sz="1700" kern="1200" dirty="0">
            <a:solidFill>
              <a:srgbClr val="002060"/>
            </a:solidFill>
          </a:endParaRPr>
        </a:p>
      </dsp:txBody>
      <dsp:txXfrm>
        <a:off x="0" y="523639"/>
        <a:ext cx="8352928" cy="535095"/>
      </dsp:txXfrm>
    </dsp:sp>
    <dsp:sp modelId="{AFAFDAB5-371E-454F-AF44-16B9119E83B8}">
      <dsp:nvSpPr>
        <dsp:cNvPr id="0" name=""/>
        <dsp:cNvSpPr/>
      </dsp:nvSpPr>
      <dsp:spPr>
        <a:xfrm>
          <a:off x="0" y="1058734"/>
          <a:ext cx="8352928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Объединение муниципальных</a:t>
          </a:r>
          <a:r>
            <a:rPr lang="ru-RU" sz="1600" kern="1200" baseline="0" dirty="0" smtClean="0"/>
            <a:t> аптек с последующим акционированием и продажей</a:t>
          </a:r>
          <a:endParaRPr lang="ru-RU" sz="1600" kern="1200" dirty="0"/>
        </a:p>
      </dsp:txBody>
      <dsp:txXfrm>
        <a:off x="0" y="1058734"/>
        <a:ext cx="8352928" cy="411840"/>
      </dsp:txXfrm>
    </dsp:sp>
    <dsp:sp modelId="{D97AC7A5-CAB3-4AFF-8709-48B0C1B0355D}">
      <dsp:nvSpPr>
        <dsp:cNvPr id="0" name=""/>
        <dsp:cNvSpPr/>
      </dsp:nvSpPr>
      <dsp:spPr>
        <a:xfrm>
          <a:off x="0" y="1470574"/>
          <a:ext cx="8352928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baseline="0" dirty="0" smtClean="0">
              <a:solidFill>
                <a:srgbClr val="002060"/>
              </a:solidFill>
            </a:rPr>
            <a:t>Акционированные активы являются достаточно привлекательными для </a:t>
          </a:r>
          <a:r>
            <a:rPr lang="en-US" sz="1700" kern="1200" baseline="0" dirty="0" smtClean="0">
              <a:solidFill>
                <a:srgbClr val="002060"/>
              </a:solidFill>
            </a:rPr>
            <a:t>M&amp;A</a:t>
          </a:r>
          <a:r>
            <a:rPr lang="ru-RU" sz="1700" kern="1200" baseline="0" dirty="0" smtClean="0">
              <a:solidFill>
                <a:srgbClr val="002060"/>
              </a:solidFill>
            </a:rPr>
            <a:t>, т.к. располагаются, как правило на центральных улицах города, в наиболее проходимых участках</a:t>
          </a:r>
          <a:endParaRPr lang="ru-RU" sz="1700" kern="1200" dirty="0">
            <a:solidFill>
              <a:srgbClr val="002060"/>
            </a:solidFill>
          </a:endParaRPr>
        </a:p>
      </dsp:txBody>
      <dsp:txXfrm>
        <a:off x="0" y="1470574"/>
        <a:ext cx="8352928" cy="774180"/>
      </dsp:txXfrm>
    </dsp:sp>
    <dsp:sp modelId="{BDD78F45-E824-42CE-8D0B-DE7F79827C05}">
      <dsp:nvSpPr>
        <dsp:cNvPr id="0" name=""/>
        <dsp:cNvSpPr/>
      </dsp:nvSpPr>
      <dsp:spPr>
        <a:xfrm>
          <a:off x="0" y="2244754"/>
          <a:ext cx="8352928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Органическое</a:t>
          </a:r>
          <a:r>
            <a:rPr lang="ru-RU" sz="1600" kern="1200" baseline="0" dirty="0" smtClean="0"/>
            <a:t> развитие бизнеса</a:t>
          </a:r>
          <a:endParaRPr lang="ru-RU" sz="1600" kern="1200" dirty="0"/>
        </a:p>
      </dsp:txBody>
      <dsp:txXfrm>
        <a:off x="0" y="2244754"/>
        <a:ext cx="8352928" cy="411840"/>
      </dsp:txXfrm>
    </dsp:sp>
    <dsp:sp modelId="{B21A0A38-4F1F-4BB4-96FA-E80D3D4B8D64}">
      <dsp:nvSpPr>
        <dsp:cNvPr id="0" name=""/>
        <dsp:cNvSpPr/>
      </dsp:nvSpPr>
      <dsp:spPr>
        <a:xfrm>
          <a:off x="0" y="2656594"/>
          <a:ext cx="8352928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baseline="0" dirty="0" smtClean="0">
              <a:solidFill>
                <a:srgbClr val="002060"/>
              </a:solidFill>
            </a:rPr>
            <a:t>Органическое открытие новых аптек или покупка рентабельных единичных аптек/локальных сетей, контролируя развитие сети</a:t>
          </a:r>
          <a:endParaRPr lang="ru-RU" sz="1700" kern="1200" dirty="0">
            <a:solidFill>
              <a:srgbClr val="002060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baseline="0" dirty="0" smtClean="0">
              <a:solidFill>
                <a:srgbClr val="002060"/>
              </a:solidFill>
            </a:rPr>
            <a:t>Повышение уровня рентабельности за счёт оптимизации бизнес-процессов и снижения издержек</a:t>
          </a:r>
          <a:endParaRPr lang="ru-RU" sz="1700" kern="1200" dirty="0">
            <a:solidFill>
              <a:srgbClr val="002060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solidFill>
                <a:srgbClr val="002060"/>
              </a:solidFill>
            </a:rPr>
            <a:t>Внедрение бонусных и страховых программ, а также других клиентских сервисов</a:t>
          </a:r>
          <a:endParaRPr lang="ru-RU" sz="1700" kern="1200" dirty="0">
            <a:solidFill>
              <a:srgbClr val="002060"/>
            </a:solidFill>
          </a:endParaRPr>
        </a:p>
      </dsp:txBody>
      <dsp:txXfrm>
        <a:off x="0" y="2656594"/>
        <a:ext cx="8352928" cy="1366200"/>
      </dsp:txXfrm>
    </dsp:sp>
    <dsp:sp modelId="{7914EE0F-C8F8-42B7-A005-6C1AAD421A00}">
      <dsp:nvSpPr>
        <dsp:cNvPr id="0" name=""/>
        <dsp:cNvSpPr/>
      </dsp:nvSpPr>
      <dsp:spPr>
        <a:xfrm>
          <a:off x="0" y="4022794"/>
          <a:ext cx="8352928" cy="41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M&amp;A </a:t>
          </a:r>
          <a:r>
            <a:rPr lang="ru-RU" sz="1600" kern="1200" dirty="0" smtClean="0">
              <a:solidFill>
                <a:schemeClr val="bg1"/>
              </a:solidFill>
            </a:rPr>
            <a:t>сделки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0" y="4022794"/>
        <a:ext cx="8352928" cy="411840"/>
      </dsp:txXfrm>
    </dsp:sp>
    <dsp:sp modelId="{F470A918-069B-4289-AFAE-B31AAFAF359C}">
      <dsp:nvSpPr>
        <dsp:cNvPr id="0" name=""/>
        <dsp:cNvSpPr/>
      </dsp:nvSpPr>
      <dsp:spPr>
        <a:xfrm>
          <a:off x="0" y="4434634"/>
          <a:ext cx="8352928" cy="107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solidFill>
                <a:srgbClr val="002060"/>
              </a:solidFill>
            </a:rPr>
            <a:t>Позволяет быстро выйти на новый региональный рынок или укрепиться на основном своем рынке</a:t>
          </a:r>
          <a:endParaRPr lang="ru-RU" sz="1700" kern="1200" dirty="0">
            <a:solidFill>
              <a:srgbClr val="002060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>
              <a:solidFill>
                <a:srgbClr val="002060"/>
              </a:solidFill>
            </a:rPr>
            <a:t>Последние значимые сделки: </a:t>
          </a:r>
          <a:r>
            <a:rPr lang="en-US" sz="1700" kern="1200" dirty="0" smtClean="0">
              <a:solidFill>
                <a:srgbClr val="002060"/>
              </a:solidFill>
            </a:rPr>
            <a:t>A.V.E. Group – </a:t>
          </a:r>
          <a:r>
            <a:rPr lang="ru-RU" sz="1700" kern="1200" dirty="0" smtClean="0">
              <a:solidFill>
                <a:srgbClr val="002060"/>
              </a:solidFill>
            </a:rPr>
            <a:t>36,6; Доктор Столетов – Озерки; Радуга – Первая Помощь; Здоровые Люди - </a:t>
          </a:r>
          <a:r>
            <a:rPr lang="ru-RU" sz="1700" kern="1200" dirty="0" err="1" smtClean="0">
              <a:solidFill>
                <a:srgbClr val="002060"/>
              </a:solidFill>
            </a:rPr>
            <a:t>Фарм</a:t>
          </a:r>
          <a:r>
            <a:rPr lang="ru-RU" sz="1700" kern="1200" dirty="0" smtClean="0">
              <a:solidFill>
                <a:srgbClr val="002060"/>
              </a:solidFill>
            </a:rPr>
            <a:t>-Сервис</a:t>
          </a:r>
          <a:endParaRPr lang="ru-RU" sz="1700" kern="1200" dirty="0">
            <a:solidFill>
              <a:srgbClr val="002060"/>
            </a:solidFill>
          </a:endParaRPr>
        </a:p>
      </dsp:txBody>
      <dsp:txXfrm>
        <a:off x="0" y="4434634"/>
        <a:ext cx="8352928" cy="10701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568B77-F2BB-43E3-A534-A97B919279DF}">
      <dsp:nvSpPr>
        <dsp:cNvPr id="0" name=""/>
        <dsp:cNvSpPr/>
      </dsp:nvSpPr>
      <dsp:spPr>
        <a:xfrm>
          <a:off x="0" y="0"/>
          <a:ext cx="4283967" cy="453732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Инфраструктура рынка</a:t>
          </a:r>
          <a:endParaRPr lang="ru-RU" sz="1400" b="1" kern="1200" dirty="0"/>
        </a:p>
      </dsp:txBody>
      <dsp:txXfrm>
        <a:off x="0" y="0"/>
        <a:ext cx="4283967" cy="453732"/>
      </dsp:txXfrm>
    </dsp:sp>
    <dsp:sp modelId="{656F12D4-876A-4B64-9D7D-0D4D2E99E9AA}">
      <dsp:nvSpPr>
        <dsp:cNvPr id="0" name=""/>
        <dsp:cNvSpPr/>
      </dsp:nvSpPr>
      <dsp:spPr>
        <a:xfrm>
          <a:off x="0" y="386329"/>
          <a:ext cx="4283967" cy="9601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016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844 аптечных точки (610 аптек, 221 аптечный пункт)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9 аптечных складов дистрибьюторов</a:t>
          </a:r>
          <a:endParaRPr lang="ru-RU" sz="1400" kern="1200" dirty="0"/>
        </a:p>
      </dsp:txBody>
      <dsp:txXfrm>
        <a:off x="0" y="386329"/>
        <a:ext cx="4283967" cy="960191"/>
      </dsp:txXfrm>
    </dsp:sp>
    <dsp:sp modelId="{46898C33-5042-418D-990C-903D8CC246D0}">
      <dsp:nvSpPr>
        <dsp:cNvPr id="0" name=""/>
        <dsp:cNvSpPr/>
      </dsp:nvSpPr>
      <dsp:spPr>
        <a:xfrm>
          <a:off x="0" y="1201697"/>
          <a:ext cx="4283967" cy="687224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Возможный выход на рынок Республики Крым российских дистрибьюторов</a:t>
          </a:r>
          <a:endParaRPr lang="en-US" sz="1400" b="1" kern="1200" dirty="0" smtClean="0"/>
        </a:p>
      </dsp:txBody>
      <dsp:txXfrm>
        <a:off x="0" y="1201697"/>
        <a:ext cx="4283967" cy="687224"/>
      </dsp:txXfrm>
    </dsp:sp>
    <dsp:sp modelId="{B98520CB-32C1-4BAD-B693-C684F4B3A571}">
      <dsp:nvSpPr>
        <dsp:cNvPr id="0" name=""/>
        <dsp:cNvSpPr/>
      </dsp:nvSpPr>
      <dsp:spPr>
        <a:xfrm>
          <a:off x="0" y="1970495"/>
          <a:ext cx="4283967" cy="1446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016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Катрен</a:t>
          </a:r>
          <a:endParaRPr lang="en-US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Протек</a:t>
          </a:r>
          <a:endParaRPr lang="en-US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Альянс Хелскеа</a:t>
          </a:r>
          <a:endParaRPr lang="en-US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Роста</a:t>
          </a:r>
          <a:endParaRPr lang="en-US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Ориола</a:t>
          </a:r>
          <a:endParaRPr lang="en-US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и др. (всего порядка 30 дистрибьюторов)</a:t>
          </a:r>
          <a:endParaRPr lang="en-US" sz="1400" kern="1200" dirty="0" smtClean="0">
            <a:solidFill>
              <a:schemeClr val="tx1"/>
            </a:solidFill>
          </a:endParaRPr>
        </a:p>
      </dsp:txBody>
      <dsp:txXfrm>
        <a:off x="0" y="1970495"/>
        <a:ext cx="4283967" cy="1446412"/>
      </dsp:txXfrm>
    </dsp:sp>
    <dsp:sp modelId="{FEDD93D6-59EB-4540-8B39-6A82A3149F77}">
      <dsp:nvSpPr>
        <dsp:cNvPr id="0" name=""/>
        <dsp:cNvSpPr/>
      </dsp:nvSpPr>
      <dsp:spPr>
        <a:xfrm>
          <a:off x="0" y="3574112"/>
          <a:ext cx="4283967" cy="438997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Характеристика фармрынка Республики Крым</a:t>
          </a:r>
          <a:endParaRPr lang="en-US" sz="1400" b="1" kern="1200" dirty="0" smtClean="0"/>
        </a:p>
      </dsp:txBody>
      <dsp:txXfrm>
        <a:off x="0" y="3574112"/>
        <a:ext cx="4283967" cy="438997"/>
      </dsp:txXfrm>
    </dsp:sp>
    <dsp:sp modelId="{93791908-B93D-46B5-98BC-6BE15074E0EA}">
      <dsp:nvSpPr>
        <dsp:cNvPr id="0" name=""/>
        <dsp:cNvSpPr/>
      </dsp:nvSpPr>
      <dsp:spPr>
        <a:xfrm>
          <a:off x="0" y="4078166"/>
          <a:ext cx="4283967" cy="1311862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016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81,8% доли рынка приходится на ЛС; 18,2% - на нелекарственную продукцию</a:t>
          </a:r>
          <a:endParaRPr lang="en-US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65,7% - доля импортных ЛС, 30,8% - украинские ЛС, 3,5% - российские ЛС</a:t>
          </a:r>
          <a:endParaRPr lang="en-US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На топ-5 дистрибьюторов приходится чуть более 94% розничного рынка </a:t>
          </a:r>
          <a:endParaRPr lang="en-US" sz="1400" kern="1200" dirty="0" smtClean="0"/>
        </a:p>
      </dsp:txBody>
      <dsp:txXfrm>
        <a:off x="0" y="4078166"/>
        <a:ext cx="4283967" cy="1311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0.74824</cdr:x>
      <cdr:y>0.9542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61987" y="5793442"/>
          <a:ext cx="2073088" cy="268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endParaRPr lang="ru-RU" sz="1200" b="1" i="1" dirty="0">
            <a:solidFill>
              <a:srgbClr val="000044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1AD2A-FC3F-48FD-AB5F-1FEDCCB9E60F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B8CAB-4369-46E7-92E8-CD81432E76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1250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A9D8E-5357-4B9E-8F8A-6BC33F39BCBA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EB0A5-569C-4588-986B-397A859D48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372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5050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07027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3524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9110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8215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4899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1336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8664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EB0A5-569C-4588-986B-397A859D482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1074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951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NC pharm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419225" cy="647700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764704"/>
            <a:ext cx="7272808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39"/>
            <a:ext cx="1440160" cy="6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9245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7504" y="6381328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00C9B326-0A1A-4316-9A39-949F6D70CD5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4" descr="RNC pharm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419225" cy="647700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764704"/>
            <a:ext cx="7272808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39"/>
            <a:ext cx="1440160" cy="6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2322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Источник: </a:t>
            </a:r>
            <a:r>
              <a:rPr lang="en-US" smtClean="0"/>
              <a:t>RNC Pharma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9B326-0A1A-4316-9A39-949F6D70CD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-36512" y="0"/>
            <a:ext cx="9505056" cy="6858000"/>
          </a:xfrm>
          <a:prstGeom prst="rect">
            <a:avLst/>
          </a:prstGeom>
          <a:solidFill>
            <a:srgbClr val="000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 userDrawn="1"/>
        </p:nvSpPr>
        <p:spPr>
          <a:xfrm rot="20152823">
            <a:off x="-257947" y="135309"/>
            <a:ext cx="9820455" cy="5948305"/>
          </a:xfrm>
          <a:prstGeom prst="rightArrow">
            <a:avLst>
              <a:gd name="adj1" fmla="val 84702"/>
              <a:gd name="adj2" fmla="val 2189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04664"/>
            <a:ext cx="1959260" cy="90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6287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060848"/>
            <a:ext cx="84969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0066"/>
                </a:solidFill>
              </a:rPr>
              <a:t>Перспективы и прогнозы развития розничного рынка в свете геополитических перемен</a:t>
            </a:r>
            <a:endParaRPr lang="ru-RU" sz="4400" b="1" dirty="0">
              <a:solidFill>
                <a:srgbClr val="000066"/>
              </a:solidFill>
            </a:endParaRPr>
          </a:p>
        </p:txBody>
      </p:sp>
      <p:sp>
        <p:nvSpPr>
          <p:cNvPr id="10242" name="AutoShape 2" descr="https://apf.mail.ru/cgi-bin/readmsg/LOGO_big.png?id=13757049630000000850%3B0%3B1&amp;exif=1&amp;bs=4200&amp;bl=15550&amp;ct=image%2Fpng&amp;cn=LOGO_big.png&amp;cte=base6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44" name="AutoShape 4" descr="https://apf29.mail.ru/cgi-bin/readmsg/LOGO_big.png?id=13757049630000000850%3B0%3B1&amp;mode=attachment&amp;channel&amp;bs=4200&amp;bl=15550&amp;ct=image%2Fpng&amp;cn=LOGO_big.png&amp;cte=base64&amp;preview=1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0835" y="429309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B5B00"/>
                </a:solidFill>
              </a:rPr>
              <a:t>Павел Расщупкин</a:t>
            </a:r>
          </a:p>
          <a:p>
            <a:pPr algn="just"/>
            <a:r>
              <a:rPr lang="ru-RU" dirty="0" smtClean="0">
                <a:solidFill>
                  <a:srgbClr val="FB5B00"/>
                </a:solidFill>
              </a:rPr>
              <a:t>директор по аналитике </a:t>
            </a:r>
            <a:r>
              <a:rPr lang="en-US" dirty="0" smtClean="0">
                <a:solidFill>
                  <a:srgbClr val="FB5B00"/>
                </a:solidFill>
              </a:rPr>
              <a:t>RNC Pharma</a:t>
            </a:r>
            <a:endParaRPr lang="ru-RU" dirty="0">
              <a:solidFill>
                <a:srgbClr val="FB5B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94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07504" y="6381328"/>
            <a:ext cx="3168352" cy="365125"/>
          </a:xfrm>
        </p:spPr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260648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sz="1600" dirty="0" smtClean="0"/>
              <a:t>Прогноз развития коммерческого </a:t>
            </a:r>
            <a:r>
              <a:rPr lang="ru-RU" sz="1600" dirty="0"/>
              <a:t>розничного </a:t>
            </a:r>
            <a:r>
              <a:rPr lang="ru-RU" sz="1600" dirty="0" smtClean="0"/>
              <a:t>рынка на 2014 г., млрд. руб.</a:t>
            </a:r>
            <a:endParaRPr lang="ru-RU" sz="16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004048" y="764704"/>
          <a:ext cx="3851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79512" y="764704"/>
          <a:ext cx="381642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flipV="1">
            <a:off x="3707904" y="1412776"/>
            <a:ext cx="432048" cy="360040"/>
          </a:xfrm>
          <a:prstGeom prst="line">
            <a:avLst/>
          </a:prstGeom>
          <a:ln w="25400">
            <a:solidFill>
              <a:srgbClr val="008E4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56176" y="1412776"/>
            <a:ext cx="1800200" cy="360040"/>
          </a:xfrm>
          <a:prstGeom prst="line">
            <a:avLst/>
          </a:prstGeom>
          <a:ln w="25400">
            <a:solidFill>
              <a:srgbClr val="008E4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67944" y="1124744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8E40"/>
                </a:solidFill>
              </a:rPr>
              <a:t>Оптимистичный прогноз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139952" y="1412776"/>
            <a:ext cx="2016224" cy="0"/>
          </a:xfrm>
          <a:prstGeom prst="line">
            <a:avLst/>
          </a:prstGeom>
          <a:ln w="25400">
            <a:solidFill>
              <a:srgbClr val="008E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131840" y="1772816"/>
            <a:ext cx="576064" cy="0"/>
          </a:xfrm>
          <a:prstGeom prst="line">
            <a:avLst/>
          </a:prstGeom>
          <a:ln w="25400">
            <a:solidFill>
              <a:srgbClr val="008E4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956376" y="1772816"/>
            <a:ext cx="648072" cy="0"/>
          </a:xfrm>
          <a:prstGeom prst="line">
            <a:avLst/>
          </a:prstGeom>
          <a:ln w="25400">
            <a:solidFill>
              <a:srgbClr val="008E4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59832" y="17728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616,7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131840" y="2060848"/>
            <a:ext cx="576064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8028384" y="2204864"/>
            <a:ext cx="576064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956376" y="2204864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6,6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444208" y="1916832"/>
            <a:ext cx="1584176" cy="28803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3707904" y="1916832"/>
            <a:ext cx="720080" cy="144016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4427984" y="1916832"/>
            <a:ext cx="2016224" cy="83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83968" y="162880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Пессимистичный прогноз</a:t>
            </a:r>
          </a:p>
        </p:txBody>
      </p:sp>
    </p:spTree>
    <p:extLst>
      <p:ext uri="{BB962C8B-B14F-4D97-AF65-F5344CB8AC3E}">
        <p14:creationId xmlns="" xmlns:p14="http://schemas.microsoft.com/office/powerpoint/2010/main" val="34382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2887894"/>
            <a:ext cx="91440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rgbClr val="000068"/>
                </a:solidFill>
              </a:rPr>
              <a:t>www.r</a:t>
            </a:r>
            <a:r>
              <a:rPr lang="en-US" sz="7200" b="1" dirty="0" smtClean="0">
                <a:solidFill>
                  <a:srgbClr val="FF5B00"/>
                </a:solidFill>
              </a:rPr>
              <a:t>n</a:t>
            </a:r>
            <a:r>
              <a:rPr lang="en-US" sz="7200" b="1" dirty="0" smtClean="0">
                <a:solidFill>
                  <a:srgbClr val="000068"/>
                </a:solidFill>
              </a:rPr>
              <a:t>c</a:t>
            </a:r>
            <a:r>
              <a:rPr lang="en-US" sz="7200" b="1" dirty="0" smtClean="0">
                <a:solidFill>
                  <a:srgbClr val="000068"/>
                </a:solidFill>
                <a:latin typeface="Brush Script MT" pitchFamily="66" charset="0"/>
              </a:rPr>
              <a:t>ph</a:t>
            </a:r>
            <a:r>
              <a:rPr lang="en-US" sz="7200" b="1" dirty="0" smtClean="0">
                <a:solidFill>
                  <a:srgbClr val="000068"/>
                </a:solidFill>
              </a:rPr>
              <a:t>.ru</a:t>
            </a:r>
          </a:p>
        </p:txBody>
      </p:sp>
    </p:spTree>
    <p:extLst>
      <p:ext uri="{BB962C8B-B14F-4D97-AF65-F5344CB8AC3E}">
        <p14:creationId xmlns="" xmlns:p14="http://schemas.microsoft.com/office/powerpoint/2010/main" val="415895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18373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/>
              <a:t>Динамика развития розничного сегмента фармацевтического рынка</a:t>
            </a:r>
            <a:r>
              <a:rPr lang="en-US" dirty="0" smtClean="0"/>
              <a:t> </a:t>
            </a:r>
            <a:r>
              <a:rPr lang="ru-RU" dirty="0" smtClean="0"/>
              <a:t>ЛС РФ, 2010 - 2013 гг.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908720"/>
            <a:ext cx="8774561" cy="52437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IMS, DSM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5707231"/>
            <a:ext cx="4925887" cy="651123"/>
          </a:xfrm>
          <a:prstGeom prst="rect">
            <a:avLst/>
          </a:prstGeom>
        </p:spPr>
      </p:pic>
      <p:graphicFrame>
        <p:nvGraphicFramePr>
          <p:cNvPr id="8" name="Диаграмма 7"/>
          <p:cNvGraphicFramePr/>
          <p:nvPr/>
        </p:nvGraphicFramePr>
        <p:xfrm>
          <a:off x="467544" y="1556792"/>
          <a:ext cx="417646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4499992" y="1556792"/>
          <a:ext cx="439374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4528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59372026"/>
              </p:ext>
            </p:extLst>
          </p:nvPr>
        </p:nvGraphicFramePr>
        <p:xfrm>
          <a:off x="323528" y="908720"/>
          <a:ext cx="8568960" cy="5814123"/>
        </p:xfrm>
        <a:graphic>
          <a:graphicData uri="http://schemas.openxmlformats.org/drawingml/2006/table">
            <a:tbl>
              <a:tblPr/>
              <a:tblGrid>
                <a:gridCol w="720089"/>
                <a:gridCol w="1656175"/>
                <a:gridCol w="1728192"/>
                <a:gridCol w="1608184"/>
                <a:gridCol w="1428160"/>
                <a:gridCol w="1428160"/>
              </a:tblGrid>
              <a:tr h="3112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Рейтинг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Аптечная сеть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Расположение центрального офиса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точек на 01.01.2014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Доля рынка, %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 г.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 г.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47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Классические аптечные сети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Ригла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Москва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2,75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Доктор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Столетов (включая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Озерки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Москва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А5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Москва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1052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Имплозия*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Самара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1013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Фармаимпекс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Ижевск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Аптеки 36,6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Москва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A.V.E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Москва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Фармакор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.-Петербург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Радуга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.-Петербург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Планета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Здоровья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Пермь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Вита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Самара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Фармленд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Уфа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Самсон-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Фарма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Москва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0,78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Старый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лекарь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Москва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Ладушка*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Новгород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247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Аптечные ассоциации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2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Москва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1532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3,26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42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СоюзФарма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Москва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3761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2,85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2,75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42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Алфега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Аптека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Москва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1109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42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АСНА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Москва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</a:t>
                      </a:r>
                    </a:p>
                  </a:txBody>
                  <a:tcPr marL="4945" marR="4945" marT="49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29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экспертная оценка</a:t>
                      </a:r>
                    </a:p>
                  </a:txBody>
                  <a:tcPr marL="4945" marR="4945" marT="4945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118373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/>
              <a:t>Крупнейшие аптечные сети и ассоциации России по итогам 2013 г.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754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118373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/>
              <a:t>Изменение уровня концентрации в секторе </a:t>
            </a:r>
            <a:r>
              <a:rPr lang="ru-RU" dirty="0" err="1"/>
              <a:t>фармритейла</a:t>
            </a:r>
            <a:r>
              <a:rPr lang="ru-RU" dirty="0"/>
              <a:t> (ЛП), 2013 / 2012 гг. (аптечные сети)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29272294"/>
              </p:ext>
            </p:extLst>
          </p:nvPr>
        </p:nvGraphicFramePr>
        <p:xfrm>
          <a:off x="323528" y="980729"/>
          <a:ext cx="842493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2379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51096848"/>
              </p:ext>
            </p:extLst>
          </p:nvPr>
        </p:nvGraphicFramePr>
        <p:xfrm>
          <a:off x="251520" y="862012"/>
          <a:ext cx="8568952" cy="5519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179929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sz="1600" dirty="0"/>
              <a:t>Структура продаж аптечных сетей в разрезе "RX/OTC/ </a:t>
            </a:r>
            <a:r>
              <a:rPr lang="ru-RU" sz="1600" dirty="0" smtClean="0"/>
              <a:t>нелекарственный/льготный </a:t>
            </a:r>
            <a:r>
              <a:rPr lang="ru-RU" sz="1600" dirty="0"/>
              <a:t>ассортимент" (%; расчет по стоимостному объему продаж), 2013 / 2012 гг.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844131" y="1130097"/>
            <a:ext cx="426077" cy="36004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0800000">
            <a:off x="7596336" y="1130097"/>
            <a:ext cx="426077" cy="360040"/>
          </a:xfrm>
          <a:prstGeom prst="downArrow">
            <a:avLst/>
          </a:prstGeom>
          <a:solidFill>
            <a:srgbClr val="008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588015" y="2276872"/>
            <a:ext cx="426077" cy="36004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0800000">
            <a:off x="5292080" y="1107117"/>
            <a:ext cx="426077" cy="360040"/>
          </a:xfrm>
          <a:prstGeom prst="downArrow">
            <a:avLst/>
          </a:prstGeom>
          <a:solidFill>
            <a:srgbClr val="008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5292080" y="2289123"/>
            <a:ext cx="426077" cy="360040"/>
          </a:xfrm>
          <a:prstGeom prst="downArrow">
            <a:avLst/>
          </a:prstGeom>
          <a:solidFill>
            <a:srgbClr val="008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2844131" y="2289122"/>
            <a:ext cx="426077" cy="360040"/>
          </a:xfrm>
          <a:prstGeom prst="downArrow">
            <a:avLst/>
          </a:prstGeom>
          <a:solidFill>
            <a:srgbClr val="008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0800000">
            <a:off x="2779181" y="3448148"/>
            <a:ext cx="426077" cy="360040"/>
          </a:xfrm>
          <a:prstGeom prst="downArrow">
            <a:avLst/>
          </a:prstGeom>
          <a:solidFill>
            <a:srgbClr val="008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5292080" y="4653137"/>
            <a:ext cx="426077" cy="360040"/>
          </a:xfrm>
          <a:prstGeom prst="downArrow">
            <a:avLst/>
          </a:prstGeom>
          <a:solidFill>
            <a:srgbClr val="008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003104" y="4653138"/>
            <a:ext cx="426077" cy="36004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5292080" y="3471130"/>
            <a:ext cx="426077" cy="360040"/>
          </a:xfrm>
          <a:prstGeom prst="downArrow">
            <a:avLst/>
          </a:prstGeom>
          <a:solidFill>
            <a:srgbClr val="008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51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118373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sz="1600" dirty="0" smtClean="0"/>
              <a:t>Изменение </a:t>
            </a:r>
            <a:r>
              <a:rPr lang="ru-RU" sz="1600" dirty="0"/>
              <a:t>уровня концентрации в секторе </a:t>
            </a:r>
            <a:r>
              <a:rPr lang="ru-RU" sz="1600" dirty="0" err="1"/>
              <a:t>фармритейла</a:t>
            </a:r>
            <a:r>
              <a:rPr lang="ru-RU" sz="1600" dirty="0"/>
              <a:t> по нелекарственной продукции, реализующейся через аптечный канал, 2013 / 2012 гг. (аптечные сети)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39654158"/>
              </p:ext>
            </p:extLst>
          </p:nvPr>
        </p:nvGraphicFramePr>
        <p:xfrm>
          <a:off x="323528" y="980729"/>
          <a:ext cx="8496943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67867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4015917880"/>
              </p:ext>
            </p:extLst>
          </p:nvPr>
        </p:nvGraphicFramePr>
        <p:xfrm>
          <a:off x="395536" y="836712"/>
          <a:ext cx="835292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91680" y="282134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sz="1600" dirty="0" smtClean="0"/>
              <a:t>Тенденции коммерческого розничного рынка РФ по итогам 2013 г.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63318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100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54498780"/>
              </p:ext>
            </p:extLst>
          </p:nvPr>
        </p:nvGraphicFramePr>
        <p:xfrm>
          <a:off x="395536" y="1196750"/>
          <a:ext cx="8280920" cy="5184578"/>
        </p:xfrm>
        <a:graphic>
          <a:graphicData uri="http://schemas.openxmlformats.org/drawingml/2006/table">
            <a:tbl>
              <a:tblPr/>
              <a:tblGrid>
                <a:gridCol w="936105"/>
                <a:gridCol w="1944216"/>
                <a:gridCol w="2088231"/>
                <a:gridCol w="1656184"/>
                <a:gridCol w="1656184"/>
              </a:tblGrid>
              <a:tr h="2625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Рейтинг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Дистрибьютор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Центральный офис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Доля на рынке прямых продаж, %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2013 г.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2012 г.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</a:tr>
              <a:tr h="3501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Катрен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Новосибирск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16,3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14,2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Протек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Москва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14,0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15,0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Роста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Москва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12,8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12,2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8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Alliance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Healthcare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Москва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7,6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8,7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СИА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Интернейшнл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*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Москва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7,6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9,0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Oriola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Москва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6,0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5,4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Р-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Фарм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Москва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5,9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4,2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Пульс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Химки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5,7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4,0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Фармкомплект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*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Н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 Новгород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2,7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2,0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81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БСС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.-Петербург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2,5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Биотэк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*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Москва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2,3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7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Империя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Фарма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.-Петербург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1,8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2,2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1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Профит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Мед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Москва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0,7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1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Евросервис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Москва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1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Годовалов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Пермь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0,9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0,8</a:t>
                      </a:r>
                    </a:p>
                  </a:txBody>
                  <a:tcPr marL="7940" marR="7940" marT="79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215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*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Экспертная оценка</a:t>
                      </a:r>
                    </a:p>
                  </a:txBody>
                  <a:tcPr marL="7940" marR="7940" marT="794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25135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dirty="0" smtClean="0"/>
              <a:t>Крупнейшие фармдистрибьюторы России по итогам 2013 г.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9162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49340"/>
            <a:ext cx="4067944" cy="365125"/>
          </a:xfrm>
        </p:spPr>
        <p:txBody>
          <a:bodyPr/>
          <a:lstStyle/>
          <a:p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Источник: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RNC Pharma</a:t>
            </a:r>
            <a:r>
              <a:rPr lang="ru-RU" sz="1000" dirty="0" smtClean="0">
                <a:solidFill>
                  <a:srgbClr val="4F81BD">
                    <a:lumMod val="75000"/>
                  </a:srgbClr>
                </a:solidFill>
              </a:rPr>
              <a:t>, </a:t>
            </a:r>
            <a:r>
              <a:rPr lang="en-US" sz="1000" dirty="0" err="1" smtClean="0">
                <a:solidFill>
                  <a:srgbClr val="4F81BD">
                    <a:lumMod val="75000"/>
                  </a:srgbClr>
                </a:solidFill>
              </a:rPr>
              <a:t>Proxima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1000" dirty="0" smtClean="0">
                <a:solidFill>
                  <a:srgbClr val="4F81BD">
                    <a:lumMod val="75000"/>
                  </a:srgbClr>
                </a:solidFill>
              </a:rPr>
              <a:t>Research</a:t>
            </a:r>
            <a:endParaRPr lang="ru-RU" sz="1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260648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rgbClr val="000068"/>
                </a:solidFill>
              </a:defRPr>
            </a:lvl1pPr>
          </a:lstStyle>
          <a:p>
            <a:r>
              <a:rPr lang="ru-RU" sz="1600" dirty="0" smtClean="0"/>
              <a:t>Коммерческий розничный рынок, республика Крым по итогам 2013 г.</a:t>
            </a:r>
            <a:endParaRPr lang="ru-RU" sz="1600" dirty="0"/>
          </a:p>
        </p:txBody>
      </p:sp>
      <p:pic>
        <p:nvPicPr>
          <p:cNvPr id="4" name="Picture 2" descr="http://en.academic.ru/pictures/enwiki/67/Crimea-Yalta_locator_ma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429000"/>
            <a:ext cx="3960440" cy="2736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2702418833"/>
              </p:ext>
            </p:extLst>
          </p:nvPr>
        </p:nvGraphicFramePr>
        <p:xfrm>
          <a:off x="179512" y="980728"/>
          <a:ext cx="4283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868144" y="4653136"/>
            <a:ext cx="1872208" cy="40011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5,1 млрд. руб.</a:t>
            </a:r>
            <a:endParaRPr lang="ru-RU" sz="2000" b="1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788024" y="980728"/>
          <a:ext cx="4216152" cy="2160238"/>
        </p:xfrm>
        <a:graphic>
          <a:graphicData uri="http://schemas.openxmlformats.org/drawingml/2006/table">
            <a:tbl>
              <a:tblPr/>
              <a:tblGrid>
                <a:gridCol w="748971"/>
                <a:gridCol w="1339261"/>
                <a:gridCol w="792088"/>
                <a:gridCol w="1335832"/>
              </a:tblGrid>
              <a:tr h="25230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Топ-5 Дистрибьюторов Республики Крым по итогам 2013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Рейтинг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Дистрибьютор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Доля рынка,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Прирост продаж по итогам 2013 г.,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</a:tr>
              <a:tr h="295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БАДМ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Оптима-Фарм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Альба Украина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ФРА-М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Вента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0843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849</Words>
  <Application>Microsoft Office PowerPoint</Application>
  <PresentationFormat>Экран (4:3)</PresentationFormat>
  <Paragraphs>324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2013-04-25T16:47:03Z</dcterms:created>
  <dcterms:modified xsi:type="dcterms:W3CDTF">2014-04-23T08:26:02Z</dcterms:modified>
</cp:coreProperties>
</file>